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Lst>
  <p:sldIdLst>
    <p:sldId id="256" r:id="rId2"/>
    <p:sldId id="293" r:id="rId3"/>
    <p:sldId id="257" r:id="rId4"/>
    <p:sldId id="294" r:id="rId5"/>
    <p:sldId id="295" r:id="rId6"/>
    <p:sldId id="296" r:id="rId7"/>
    <p:sldId id="297" r:id="rId8"/>
    <p:sldId id="298" r:id="rId9"/>
    <p:sldId id="299" r:id="rId10"/>
    <p:sldId id="300" r:id="rId11"/>
    <p:sldId id="258" r:id="rId12"/>
    <p:sldId id="260" r:id="rId13"/>
    <p:sldId id="307"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4" r:id="rId36"/>
    <p:sldId id="282" r:id="rId37"/>
    <p:sldId id="283" r:id="rId38"/>
    <p:sldId id="285" r:id="rId39"/>
    <p:sldId id="286" r:id="rId40"/>
    <p:sldId id="287" r:id="rId41"/>
    <p:sldId id="288" r:id="rId42"/>
    <p:sldId id="289" r:id="rId43"/>
    <p:sldId id="290" r:id="rId44"/>
    <p:sldId id="291" r:id="rId45"/>
    <p:sldId id="304" r:id="rId46"/>
    <p:sldId id="305" r:id="rId47"/>
    <p:sldId id="306" r:id="rId48"/>
    <p:sldId id="292" r:id="rId49"/>
    <p:sldId id="301" r:id="rId50"/>
    <p:sldId id="302"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44" autoAdjust="0"/>
    <p:restoredTop sz="94660"/>
  </p:normalViewPr>
  <p:slideViewPr>
    <p:cSldViewPr snapToGrid="0">
      <p:cViewPr varScale="1">
        <p:scale>
          <a:sx n="72" d="100"/>
          <a:sy n="72" d="100"/>
        </p:scale>
        <p:origin x="59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163C0569-152F-4E01-A508-0125758162FF}" type="datetimeFigureOut">
              <a:rPr lang="en-US" smtClean="0"/>
              <a:t>4/11/2023</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14380E5D-A8FB-4ED7-BA56-B7EB4B1A81D6}" type="slidenum">
              <a:rPr lang="en-US" smtClean="0"/>
              <a:t>‹#›</a:t>
            </a:fld>
            <a:endParaRPr lang="en-US"/>
          </a:p>
        </p:txBody>
      </p:sp>
    </p:spTree>
    <p:extLst>
      <p:ext uri="{BB962C8B-B14F-4D97-AF65-F5344CB8AC3E}">
        <p14:creationId xmlns:p14="http://schemas.microsoft.com/office/powerpoint/2010/main" val="2643298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3C0569-152F-4E01-A508-0125758162FF}" type="datetimeFigureOut">
              <a:rPr lang="en-US" smtClean="0"/>
              <a:t>4/11/2023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380E5D-A8FB-4ED7-BA56-B7EB4B1A81D6}" type="slidenum">
              <a:rPr lang="en-US" smtClean="0"/>
              <a:t>‹#›</a:t>
            </a:fld>
            <a:endParaRPr lang="en-US"/>
          </a:p>
        </p:txBody>
      </p:sp>
    </p:spTree>
    <p:extLst>
      <p:ext uri="{BB962C8B-B14F-4D97-AF65-F5344CB8AC3E}">
        <p14:creationId xmlns:p14="http://schemas.microsoft.com/office/powerpoint/2010/main" val="18392723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3C0569-152F-4E01-A508-0125758162FF}" type="datetimeFigureOut">
              <a:rPr lang="en-US" smtClean="0"/>
              <a:t>4/11/2023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380E5D-A8FB-4ED7-BA56-B7EB4B1A81D6}" type="slidenum">
              <a:rPr lang="en-US" smtClean="0"/>
              <a:t>‹#›</a:t>
            </a:fld>
            <a:endParaRPr lang="en-US"/>
          </a:p>
        </p:txBody>
      </p:sp>
    </p:spTree>
    <p:extLst>
      <p:ext uri="{BB962C8B-B14F-4D97-AF65-F5344CB8AC3E}">
        <p14:creationId xmlns:p14="http://schemas.microsoft.com/office/powerpoint/2010/main" val="24591320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3C0569-152F-4E01-A508-0125758162FF}" type="datetimeFigureOut">
              <a:rPr lang="en-US" smtClean="0"/>
              <a:t>4/11/2023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380E5D-A8FB-4ED7-BA56-B7EB4B1A81D6}"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760204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3C0569-152F-4E01-A508-0125758162FF}" type="datetimeFigureOut">
              <a:rPr lang="en-US" smtClean="0"/>
              <a:t>4/11/2023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380E5D-A8FB-4ED7-BA56-B7EB4B1A81D6}" type="slidenum">
              <a:rPr lang="en-US" smtClean="0"/>
              <a:t>‹#›</a:t>
            </a:fld>
            <a:endParaRPr lang="en-US"/>
          </a:p>
        </p:txBody>
      </p:sp>
    </p:spTree>
    <p:extLst>
      <p:ext uri="{BB962C8B-B14F-4D97-AF65-F5344CB8AC3E}">
        <p14:creationId xmlns:p14="http://schemas.microsoft.com/office/powerpoint/2010/main" val="24517005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63C0569-152F-4E01-A508-0125758162FF}" type="datetimeFigureOut">
              <a:rPr lang="en-US" smtClean="0"/>
              <a:t>4/11/2023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380E5D-A8FB-4ED7-BA56-B7EB4B1A81D6}" type="slidenum">
              <a:rPr lang="en-US" smtClean="0"/>
              <a:t>‹#›</a:t>
            </a:fld>
            <a:endParaRPr lang="en-US"/>
          </a:p>
        </p:txBody>
      </p:sp>
    </p:spTree>
    <p:extLst>
      <p:ext uri="{BB962C8B-B14F-4D97-AF65-F5344CB8AC3E}">
        <p14:creationId xmlns:p14="http://schemas.microsoft.com/office/powerpoint/2010/main" val="2662731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63C0569-152F-4E01-A508-0125758162FF}" type="datetimeFigureOut">
              <a:rPr lang="en-US" smtClean="0"/>
              <a:t>4/11/2023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380E5D-A8FB-4ED7-BA56-B7EB4B1A81D6}" type="slidenum">
              <a:rPr lang="en-US" smtClean="0"/>
              <a:t>‹#›</a:t>
            </a:fld>
            <a:endParaRPr lang="en-US"/>
          </a:p>
        </p:txBody>
      </p:sp>
    </p:spTree>
    <p:extLst>
      <p:ext uri="{BB962C8B-B14F-4D97-AF65-F5344CB8AC3E}">
        <p14:creationId xmlns:p14="http://schemas.microsoft.com/office/powerpoint/2010/main" val="25941681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3C0569-152F-4E01-A508-0125758162FF}" type="datetimeFigureOut">
              <a:rPr lang="en-US" smtClean="0"/>
              <a:t>4/11/2023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380E5D-A8FB-4ED7-BA56-B7EB4B1A81D6}" type="slidenum">
              <a:rPr lang="en-US" smtClean="0"/>
              <a:t>‹#›</a:t>
            </a:fld>
            <a:endParaRPr lang="en-US"/>
          </a:p>
        </p:txBody>
      </p:sp>
    </p:spTree>
    <p:extLst>
      <p:ext uri="{BB962C8B-B14F-4D97-AF65-F5344CB8AC3E}">
        <p14:creationId xmlns:p14="http://schemas.microsoft.com/office/powerpoint/2010/main" val="5802309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3C0569-152F-4E01-A508-0125758162FF}" type="datetimeFigureOut">
              <a:rPr lang="en-US" smtClean="0"/>
              <a:t>4/11/2023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380E5D-A8FB-4ED7-BA56-B7EB4B1A81D6}" type="slidenum">
              <a:rPr lang="en-US" smtClean="0"/>
              <a:t>‹#›</a:t>
            </a:fld>
            <a:endParaRPr lang="en-US"/>
          </a:p>
        </p:txBody>
      </p:sp>
    </p:spTree>
    <p:extLst>
      <p:ext uri="{BB962C8B-B14F-4D97-AF65-F5344CB8AC3E}">
        <p14:creationId xmlns:p14="http://schemas.microsoft.com/office/powerpoint/2010/main" val="4135526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3C0569-152F-4E01-A508-0125758162FF}" type="datetimeFigureOut">
              <a:rPr lang="en-US" smtClean="0"/>
              <a:t>4/11/2023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380E5D-A8FB-4ED7-BA56-B7EB4B1A81D6}" type="slidenum">
              <a:rPr lang="en-US" smtClean="0"/>
              <a:t>‹#›</a:t>
            </a:fld>
            <a:endParaRPr lang="en-US"/>
          </a:p>
        </p:txBody>
      </p:sp>
    </p:spTree>
    <p:extLst>
      <p:ext uri="{BB962C8B-B14F-4D97-AF65-F5344CB8AC3E}">
        <p14:creationId xmlns:p14="http://schemas.microsoft.com/office/powerpoint/2010/main" val="1944689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3C0569-152F-4E01-A508-0125758162FF}" type="datetimeFigureOut">
              <a:rPr lang="en-US" smtClean="0"/>
              <a:t>4/11/2023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380E5D-A8FB-4ED7-BA56-B7EB4B1A81D6}" type="slidenum">
              <a:rPr lang="en-US" smtClean="0"/>
              <a:t>‹#›</a:t>
            </a:fld>
            <a:endParaRPr lang="en-US"/>
          </a:p>
        </p:txBody>
      </p:sp>
    </p:spTree>
    <p:extLst>
      <p:ext uri="{BB962C8B-B14F-4D97-AF65-F5344CB8AC3E}">
        <p14:creationId xmlns:p14="http://schemas.microsoft.com/office/powerpoint/2010/main" val="3926511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63C0569-152F-4E01-A508-0125758162FF}" type="datetimeFigureOut">
              <a:rPr lang="en-US" smtClean="0"/>
              <a:t>4/11/2023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380E5D-A8FB-4ED7-BA56-B7EB4B1A81D6}" type="slidenum">
              <a:rPr lang="en-US" smtClean="0"/>
              <a:t>‹#›</a:t>
            </a:fld>
            <a:endParaRPr lang="en-US"/>
          </a:p>
        </p:txBody>
      </p:sp>
    </p:spTree>
    <p:extLst>
      <p:ext uri="{BB962C8B-B14F-4D97-AF65-F5344CB8AC3E}">
        <p14:creationId xmlns:p14="http://schemas.microsoft.com/office/powerpoint/2010/main" val="95445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63C0569-152F-4E01-A508-0125758162FF}" type="datetimeFigureOut">
              <a:rPr lang="en-US" smtClean="0"/>
              <a:t>4/11/2023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380E5D-A8FB-4ED7-BA56-B7EB4B1A81D6}" type="slidenum">
              <a:rPr lang="en-US" smtClean="0"/>
              <a:t>‹#›</a:t>
            </a:fld>
            <a:endParaRPr lang="en-US"/>
          </a:p>
        </p:txBody>
      </p:sp>
    </p:spTree>
    <p:extLst>
      <p:ext uri="{BB962C8B-B14F-4D97-AF65-F5344CB8AC3E}">
        <p14:creationId xmlns:p14="http://schemas.microsoft.com/office/powerpoint/2010/main" val="3252462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63C0569-152F-4E01-A508-0125758162FF}" type="datetimeFigureOut">
              <a:rPr lang="en-US" smtClean="0"/>
              <a:t>4/11/2023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380E5D-A8FB-4ED7-BA56-B7EB4B1A81D6}" type="slidenum">
              <a:rPr lang="en-US" smtClean="0"/>
              <a:t>‹#›</a:t>
            </a:fld>
            <a:endParaRPr lang="en-US"/>
          </a:p>
        </p:txBody>
      </p:sp>
    </p:spTree>
    <p:extLst>
      <p:ext uri="{BB962C8B-B14F-4D97-AF65-F5344CB8AC3E}">
        <p14:creationId xmlns:p14="http://schemas.microsoft.com/office/powerpoint/2010/main" val="261628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3C0569-152F-4E01-A508-0125758162FF}" type="datetimeFigureOut">
              <a:rPr lang="en-US" smtClean="0"/>
              <a:t>4/11/2023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380E5D-A8FB-4ED7-BA56-B7EB4B1A81D6}" type="slidenum">
              <a:rPr lang="en-US" smtClean="0"/>
              <a:t>‹#›</a:t>
            </a:fld>
            <a:endParaRPr lang="en-US"/>
          </a:p>
        </p:txBody>
      </p:sp>
    </p:spTree>
    <p:extLst>
      <p:ext uri="{BB962C8B-B14F-4D97-AF65-F5344CB8AC3E}">
        <p14:creationId xmlns:p14="http://schemas.microsoft.com/office/powerpoint/2010/main" val="1957734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3C0569-152F-4E01-A508-0125758162FF}" type="datetimeFigureOut">
              <a:rPr lang="en-US" smtClean="0"/>
              <a:t>4/11/2023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380E5D-A8FB-4ED7-BA56-B7EB4B1A81D6}" type="slidenum">
              <a:rPr lang="en-US" smtClean="0"/>
              <a:t>‹#›</a:t>
            </a:fld>
            <a:endParaRPr lang="en-US"/>
          </a:p>
        </p:txBody>
      </p:sp>
    </p:spTree>
    <p:extLst>
      <p:ext uri="{BB962C8B-B14F-4D97-AF65-F5344CB8AC3E}">
        <p14:creationId xmlns:p14="http://schemas.microsoft.com/office/powerpoint/2010/main" val="325263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3C0569-152F-4E01-A508-0125758162FF}" type="datetimeFigureOut">
              <a:rPr lang="en-US" smtClean="0"/>
              <a:t>4/11/2023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380E5D-A8FB-4ED7-BA56-B7EB4B1A81D6}" type="slidenum">
              <a:rPr lang="en-US" smtClean="0"/>
              <a:t>‹#›</a:t>
            </a:fld>
            <a:endParaRPr lang="en-US"/>
          </a:p>
        </p:txBody>
      </p:sp>
    </p:spTree>
    <p:extLst>
      <p:ext uri="{BB962C8B-B14F-4D97-AF65-F5344CB8AC3E}">
        <p14:creationId xmlns:p14="http://schemas.microsoft.com/office/powerpoint/2010/main" val="3397919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63C0569-152F-4E01-A508-0125758162FF}" type="datetimeFigureOut">
              <a:rPr lang="en-US" smtClean="0"/>
              <a:t>4/11/2023</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4380E5D-A8FB-4ED7-BA56-B7EB4B1A81D6}" type="slidenum">
              <a:rPr lang="en-US" smtClean="0"/>
              <a:t>‹#›</a:t>
            </a:fld>
            <a:endParaRPr lang="en-US"/>
          </a:p>
        </p:txBody>
      </p:sp>
    </p:spTree>
    <p:extLst>
      <p:ext uri="{BB962C8B-B14F-4D97-AF65-F5344CB8AC3E}">
        <p14:creationId xmlns:p14="http://schemas.microsoft.com/office/powerpoint/2010/main" val="1324816994"/>
      </p:ext>
    </p:extLst>
  </p:cSld>
  <p:clrMap bg1="dk1" tx1="lt1" bg2="dk2"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77192" y="684528"/>
            <a:ext cx="7035503" cy="1447328"/>
          </a:xfrm>
        </p:spPr>
        <p:txBody>
          <a:bodyPr>
            <a:normAutofit/>
          </a:bodyPr>
          <a:lstStyle/>
          <a:p>
            <a:r>
              <a:rPr lang="en-US" sz="2800" b="1" i="1" dirty="0">
                <a:solidFill>
                  <a:schemeClr val="bg1"/>
                </a:solidFill>
                <a:latin typeface="Constantia" panose="02030602050306030303" pitchFamily="18" charset="0"/>
                <a:cs typeface="Times New Roman" panose="02020603050405020304" pitchFamily="18" charset="0"/>
              </a:rPr>
              <a:t>A REVIEW OF LIVER PATIENT ANALYSIS METHODS USING MACHINE LEARNING</a:t>
            </a:r>
          </a:p>
        </p:txBody>
      </p:sp>
      <p:sp>
        <p:nvSpPr>
          <p:cNvPr id="3" name="Subtitle 2"/>
          <p:cNvSpPr>
            <a:spLocks noGrp="1"/>
          </p:cNvSpPr>
          <p:nvPr>
            <p:ph type="subTitle" idx="1"/>
          </p:nvPr>
        </p:nvSpPr>
        <p:spPr>
          <a:xfrm>
            <a:off x="6332561" y="3179928"/>
            <a:ext cx="5595131" cy="3111690"/>
          </a:xfrm>
        </p:spPr>
        <p:txBody>
          <a:bodyPr>
            <a:normAutofit/>
          </a:bodyPr>
          <a:lstStyle/>
          <a:p>
            <a:r>
              <a:rPr lang="en-US" sz="2000" dirty="0"/>
              <a:t>   </a:t>
            </a:r>
            <a:r>
              <a:rPr lang="en-US" b="1" dirty="0">
                <a:solidFill>
                  <a:srgbClr val="7030A0"/>
                </a:solidFill>
                <a:latin typeface="Times New Roman" panose="02020603050405020304" pitchFamily="18" charset="0"/>
                <a:cs typeface="Times New Roman" panose="02020603050405020304" pitchFamily="18" charset="0"/>
              </a:rPr>
              <a:t> </a:t>
            </a:r>
            <a:r>
              <a:rPr lang="en-US" dirty="0">
                <a:solidFill>
                  <a:srgbClr val="FF0000"/>
                </a:solidFill>
                <a:latin typeface="Times New Roman" panose="02020603050405020304" pitchFamily="18" charset="0"/>
                <a:cs typeface="Times New Roman" panose="02020603050405020304" pitchFamily="18" charset="0"/>
              </a:rPr>
              <a:t>DONE</a:t>
            </a:r>
            <a:r>
              <a:rPr lang="en-US" sz="2000" dirty="0">
                <a:solidFill>
                  <a:srgbClr val="FF0000"/>
                </a:solidFill>
                <a:latin typeface="Times New Roman" panose="02020603050405020304" pitchFamily="18" charset="0"/>
                <a:cs typeface="Times New Roman" panose="02020603050405020304" pitchFamily="18" charset="0"/>
              </a:rPr>
              <a:t> By</a:t>
            </a:r>
          </a:p>
          <a:p>
            <a:r>
              <a:rPr lang="en-US" sz="2000" dirty="0">
                <a:solidFill>
                  <a:srgbClr val="FF0000"/>
                </a:solidFill>
                <a:latin typeface="Times New Roman" panose="02020603050405020304" pitchFamily="18" charset="0"/>
                <a:cs typeface="Times New Roman" panose="02020603050405020304" pitchFamily="18" charset="0"/>
              </a:rPr>
              <a:t>     </a:t>
            </a:r>
            <a:r>
              <a:rPr lang="en-US" sz="2000" b="1" dirty="0">
                <a:solidFill>
                  <a:schemeClr val="bg1"/>
                </a:solidFill>
                <a:latin typeface="Times New Roman" panose="02020603050405020304" pitchFamily="18" charset="0"/>
                <a:cs typeface="Times New Roman" panose="02020603050405020304" pitchFamily="18" charset="0"/>
              </a:rPr>
              <a:t>Team Id: NM2023TMID22698</a:t>
            </a:r>
          </a:p>
          <a:p>
            <a:r>
              <a:rPr lang="en-US" sz="2000" b="1" dirty="0">
                <a:solidFill>
                  <a:srgbClr val="FFFF00"/>
                </a:solidFill>
                <a:latin typeface="Times New Roman" panose="02020603050405020304" pitchFamily="18" charset="0"/>
                <a:cs typeface="Times New Roman" panose="02020603050405020304" pitchFamily="18" charset="0"/>
              </a:rPr>
              <a:t>    </a:t>
            </a:r>
            <a:r>
              <a:rPr lang="en-US" sz="2000" b="1" i="1" dirty="0">
                <a:solidFill>
                  <a:srgbClr val="FFFF00"/>
                </a:solidFill>
                <a:latin typeface="Constantia" panose="02030602050306030303" pitchFamily="18" charset="0"/>
                <a:cs typeface="Times New Roman" panose="02020603050405020304" pitchFamily="18" charset="0"/>
              </a:rPr>
              <a:t>R.BACKIA LAKSHMI </a:t>
            </a:r>
            <a:r>
              <a:rPr lang="en-US" sz="2000" b="1" i="1" dirty="0">
                <a:solidFill>
                  <a:srgbClr val="FFFF00"/>
                </a:solidFill>
                <a:latin typeface="+mj-lt"/>
                <a:cs typeface="Times New Roman" panose="02020603050405020304" pitchFamily="18" charset="0"/>
              </a:rPr>
              <a:t>(20326ER043)</a:t>
            </a:r>
          </a:p>
          <a:p>
            <a:r>
              <a:rPr lang="en-US" sz="2000" b="1" i="1" dirty="0">
                <a:solidFill>
                  <a:srgbClr val="FFFF00"/>
                </a:solidFill>
                <a:latin typeface="Constantia" panose="02030602050306030303" pitchFamily="18" charset="0"/>
                <a:cs typeface="Times New Roman" panose="02020603050405020304" pitchFamily="18" charset="0"/>
              </a:rPr>
              <a:t>    S.DEVIPRIYA (</a:t>
            </a:r>
            <a:r>
              <a:rPr lang="en-US" sz="2000" b="1" i="1" dirty="0">
                <a:solidFill>
                  <a:srgbClr val="FFFF00"/>
                </a:solidFill>
                <a:latin typeface="+mj-lt"/>
                <a:cs typeface="Times New Roman" panose="02020603050405020304" pitchFamily="18" charset="0"/>
              </a:rPr>
              <a:t>20326ER045)</a:t>
            </a:r>
          </a:p>
          <a:p>
            <a:r>
              <a:rPr lang="en-US" sz="2000" b="1" i="1" dirty="0">
                <a:solidFill>
                  <a:srgbClr val="FFFF00"/>
                </a:solidFill>
                <a:latin typeface="Constantia" panose="02030602050306030303" pitchFamily="18" charset="0"/>
                <a:cs typeface="Times New Roman" panose="02020603050405020304" pitchFamily="18" charset="0"/>
              </a:rPr>
              <a:t>    S.DIVYA (</a:t>
            </a:r>
            <a:r>
              <a:rPr lang="en-US" sz="2000" b="1" i="1" dirty="0">
                <a:solidFill>
                  <a:srgbClr val="FFFF00"/>
                </a:solidFill>
                <a:latin typeface="+mj-lt"/>
                <a:cs typeface="Times New Roman" panose="02020603050405020304" pitchFamily="18" charset="0"/>
              </a:rPr>
              <a:t>20326ER046</a:t>
            </a:r>
            <a:r>
              <a:rPr lang="en-US" sz="2000" b="1" i="1" dirty="0">
                <a:solidFill>
                  <a:srgbClr val="FFFF00"/>
                </a:solidFill>
                <a:latin typeface="Constantia" panose="02030602050306030303" pitchFamily="18" charset="0"/>
                <a:cs typeface="Times New Roman" panose="02020603050405020304" pitchFamily="18" charset="0"/>
              </a:rPr>
              <a:t>)</a:t>
            </a:r>
          </a:p>
          <a:p>
            <a:r>
              <a:rPr lang="en-US" sz="2000" b="1" i="1" dirty="0">
                <a:solidFill>
                  <a:srgbClr val="FFFF00"/>
                </a:solidFill>
                <a:latin typeface="Constantia" panose="02030602050306030303" pitchFamily="18" charset="0"/>
                <a:cs typeface="Times New Roman" panose="02020603050405020304" pitchFamily="18" charset="0"/>
              </a:rPr>
              <a:t>    M.DURGASRI (</a:t>
            </a:r>
            <a:r>
              <a:rPr lang="en-US" sz="2000" b="1" i="1" dirty="0">
                <a:solidFill>
                  <a:srgbClr val="FFFF00"/>
                </a:solidFill>
                <a:latin typeface="+mj-lt"/>
                <a:cs typeface="Times New Roman" panose="02020603050405020304" pitchFamily="18" charset="0"/>
              </a:rPr>
              <a:t>20326ER047</a:t>
            </a:r>
            <a:r>
              <a:rPr lang="en-US" sz="2000" b="1" dirty="0">
                <a:solidFill>
                  <a:srgbClr val="FFFF00"/>
                </a:solidFill>
                <a:latin typeface="+mj-lt"/>
                <a:cs typeface="Times New Roman" panose="02020603050405020304" pitchFamily="18" charset="0"/>
              </a:rPr>
              <a:t>)</a:t>
            </a:r>
          </a:p>
        </p:txBody>
      </p:sp>
      <p:pic>
        <p:nvPicPr>
          <p:cNvPr id="5" name="Picture 4">
            <a:extLst>
              <a:ext uri="{FF2B5EF4-FFF2-40B4-BE49-F238E27FC236}">
                <a16:creationId xmlns:a16="http://schemas.microsoft.com/office/drawing/2014/main" id="{B8402A27-9286-9D57-F123-CD5E5F0A92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138420">
            <a:off x="2189936" y="2743200"/>
            <a:ext cx="3669504" cy="270660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 name="Picture 3">
            <a:extLst>
              <a:ext uri="{FF2B5EF4-FFF2-40B4-BE49-F238E27FC236}">
                <a16:creationId xmlns:a16="http://schemas.microsoft.com/office/drawing/2014/main" id="{41187577-BF19-807C-AFA8-4F483001182D}"/>
              </a:ext>
            </a:extLst>
          </p:cNvPr>
          <p:cNvPicPr>
            <a:picLocks noChangeAspect="1"/>
          </p:cNvPicPr>
          <p:nvPr/>
        </p:nvPicPr>
        <p:blipFill rotWithShape="1">
          <a:blip r:embed="rId3">
            <a:extLst>
              <a:ext uri="{28A0092B-C50C-407E-A947-70E740481C1C}">
                <a14:useLocalDpi xmlns:a14="http://schemas.microsoft.com/office/drawing/2010/main" val="0"/>
              </a:ext>
            </a:extLst>
          </a:blip>
          <a:srcRect l="27391" r="27282"/>
          <a:stretch/>
        </p:blipFill>
        <p:spPr>
          <a:xfrm rot="800314">
            <a:off x="9163675" y="352778"/>
            <a:ext cx="2502265" cy="310532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548178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1B3A6D-F54E-661A-711D-6C839643A277}"/>
              </a:ext>
            </a:extLst>
          </p:cNvPr>
          <p:cNvPicPr>
            <a:picLocks noChangeAspect="1"/>
          </p:cNvPicPr>
          <p:nvPr/>
        </p:nvPicPr>
        <p:blipFill>
          <a:blip r:embed="rId2"/>
          <a:stretch>
            <a:fillRect/>
          </a:stretch>
        </p:blipFill>
        <p:spPr>
          <a:xfrm>
            <a:off x="1689646" y="675861"/>
            <a:ext cx="4147941" cy="5287617"/>
          </a:xfrm>
          <a:prstGeom prst="rect">
            <a:avLst/>
          </a:prstGeom>
        </p:spPr>
      </p:pic>
      <p:pic>
        <p:nvPicPr>
          <p:cNvPr id="4" name="Picture 3">
            <a:extLst>
              <a:ext uri="{FF2B5EF4-FFF2-40B4-BE49-F238E27FC236}">
                <a16:creationId xmlns:a16="http://schemas.microsoft.com/office/drawing/2014/main" id="{F5835A25-D2CB-1969-5505-9D372A121431}"/>
              </a:ext>
            </a:extLst>
          </p:cNvPr>
          <p:cNvPicPr>
            <a:picLocks noChangeAspect="1"/>
          </p:cNvPicPr>
          <p:nvPr/>
        </p:nvPicPr>
        <p:blipFill>
          <a:blip r:embed="rId3"/>
          <a:stretch>
            <a:fillRect/>
          </a:stretch>
        </p:blipFill>
        <p:spPr>
          <a:xfrm>
            <a:off x="6838122" y="675860"/>
            <a:ext cx="4293704" cy="5287618"/>
          </a:xfrm>
          <a:prstGeom prst="rect">
            <a:avLst/>
          </a:prstGeom>
        </p:spPr>
      </p:pic>
    </p:spTree>
    <p:extLst>
      <p:ext uri="{BB962C8B-B14F-4D97-AF65-F5344CB8AC3E}">
        <p14:creationId xmlns:p14="http://schemas.microsoft.com/office/powerpoint/2010/main" val="635413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82886" y="503583"/>
            <a:ext cx="2756453" cy="656478"/>
          </a:xfrm>
          <a:solidFill>
            <a:srgbClr val="FFFF00"/>
          </a:solidFill>
          <a:ln w="57150">
            <a:solidFill>
              <a:schemeClr val="bg1"/>
            </a:solidFill>
          </a:ln>
        </p:spPr>
        <p:txBody>
          <a:bodyPr>
            <a:normAutofit fontScale="90000"/>
          </a:bodyPr>
          <a:lstStyle/>
          <a:p>
            <a:r>
              <a:rPr lang="en-US" dirty="0"/>
              <a:t>              </a:t>
            </a:r>
            <a:r>
              <a:rPr lang="en-US" sz="4400" b="1" dirty="0">
                <a:solidFill>
                  <a:srgbClr val="7030A0"/>
                </a:solidFill>
                <a:highlight>
                  <a:srgbClr val="FFFF00"/>
                </a:highlight>
                <a:latin typeface="Times New Roman" panose="02020603050405020304" pitchFamily="18" charset="0"/>
                <a:cs typeface="Times New Roman" panose="02020603050405020304" pitchFamily="18" charset="0"/>
              </a:rPr>
              <a:t>MODULES</a:t>
            </a:r>
          </a:p>
        </p:txBody>
      </p:sp>
      <p:sp>
        <p:nvSpPr>
          <p:cNvPr id="3" name="Subtitle 2"/>
          <p:cNvSpPr>
            <a:spLocks noGrp="1"/>
          </p:cNvSpPr>
          <p:nvPr>
            <p:ph type="subTitle" idx="1"/>
          </p:nvPr>
        </p:nvSpPr>
        <p:spPr>
          <a:xfrm>
            <a:off x="2173357" y="1683025"/>
            <a:ext cx="8812695" cy="3937875"/>
          </a:xfr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w="38100">
            <a:solidFill>
              <a:schemeClr val="bg1"/>
            </a:solidFill>
          </a:ln>
          <a:scene3d>
            <a:camera prst="perspectiveLeft"/>
            <a:lightRig rig="threePt" dir="t"/>
          </a:scene3d>
        </p:spPr>
        <p:style>
          <a:lnRef idx="2">
            <a:schemeClr val="dk1"/>
          </a:lnRef>
          <a:fillRef idx="1">
            <a:schemeClr val="lt1"/>
          </a:fillRef>
          <a:effectRef idx="0">
            <a:schemeClr val="dk1"/>
          </a:effectRef>
          <a:fontRef idx="minor">
            <a:schemeClr val="dk1"/>
          </a:fontRef>
        </p:style>
        <p:txBody>
          <a:bodyPr/>
          <a:lstStyle/>
          <a:p>
            <a:pPr>
              <a:lnSpc>
                <a:spcPct val="150000"/>
              </a:lnSpc>
              <a:spcBef>
                <a:spcPts val="0"/>
              </a:spcBef>
              <a:spcAft>
                <a:spcPts val="800"/>
              </a:spcAft>
            </a:pPr>
            <a:r>
              <a:rPr lang="en-US" sz="2200" b="1" dirty="0">
                <a:solidFill>
                  <a:schemeClr val="bg1"/>
                </a:solidFill>
                <a:latin typeface="Times New Roman" panose="02020603050405020304" pitchFamily="18" charset="0"/>
                <a:cs typeface="Times New Roman" panose="02020603050405020304" pitchFamily="18" charset="0"/>
              </a:rPr>
              <a:t>1) DATA COLLECTION &amp; PREPARATION</a:t>
            </a:r>
          </a:p>
          <a:p>
            <a:pPr algn="just">
              <a:lnSpc>
                <a:spcPct val="150000"/>
              </a:lnSpc>
              <a:spcBef>
                <a:spcPts val="0"/>
              </a:spcBef>
              <a:spcAft>
                <a:spcPts val="800"/>
              </a:spcAft>
            </a:pPr>
            <a:r>
              <a:rPr lang="en-US" sz="2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2) EXPLORATORY DATA ANALYSIS</a:t>
            </a:r>
          </a:p>
          <a:p>
            <a:pPr algn="just">
              <a:lnSpc>
                <a:spcPct val="150000"/>
              </a:lnSpc>
              <a:spcBef>
                <a:spcPts val="0"/>
              </a:spcBef>
              <a:spcAft>
                <a:spcPts val="800"/>
              </a:spcAft>
            </a:pPr>
            <a:r>
              <a:rPr lang="en-US" sz="2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3) MODEL BUILDING</a:t>
            </a:r>
          </a:p>
          <a:p>
            <a:pPr>
              <a:lnSpc>
                <a:spcPts val="2850"/>
              </a:lnSpc>
              <a:spcBef>
                <a:spcPts val="1500"/>
              </a:spcBef>
              <a:spcAft>
                <a:spcPts val="750"/>
              </a:spcAft>
            </a:pPr>
            <a:r>
              <a:rPr lang="en-US" sz="22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4) PERFORMENCE TESTING &amp; HYPERPARAMETER TUNING</a:t>
            </a:r>
          </a:p>
          <a:p>
            <a:pPr>
              <a:lnSpc>
                <a:spcPts val="2850"/>
              </a:lnSpc>
              <a:spcBef>
                <a:spcPts val="1500"/>
              </a:spcBef>
              <a:spcAft>
                <a:spcPts val="750"/>
              </a:spcAft>
            </a:pPr>
            <a:r>
              <a:rPr lang="en-US" sz="22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5) MODEL DEPLOYMENT</a:t>
            </a:r>
          </a:p>
          <a:p>
            <a:pPr>
              <a:lnSpc>
                <a:spcPts val="2850"/>
              </a:lnSpc>
              <a:spcBef>
                <a:spcPts val="1500"/>
              </a:spcBef>
              <a:spcAft>
                <a:spcPts val="750"/>
              </a:spcAft>
            </a:pPr>
            <a:endParaRPr lang="en-US" sz="1600" b="1" dirty="0">
              <a:solidFill>
                <a:schemeClr val="bg1"/>
              </a:solidFill>
              <a:latin typeface="Times New Roman" panose="02020603050405020304" pitchFamily="18" charset="0"/>
              <a:ea typeface="Times New Roman" panose="02020603050405020304" pitchFamily="18" charset="0"/>
            </a:endParaRPr>
          </a:p>
          <a:p>
            <a:pPr>
              <a:lnSpc>
                <a:spcPct val="150000"/>
              </a:lnSpc>
              <a:spcBef>
                <a:spcPts val="0"/>
              </a:spcBef>
              <a:spcAft>
                <a:spcPts val="800"/>
              </a:spcAft>
            </a:pPr>
            <a:endParaRPr lang="en-US" b="1" dirty="0">
              <a:solidFill>
                <a:schemeClr val="bg1"/>
              </a:solidFill>
              <a:latin typeface="Times New Roman" panose="02020603050405020304" pitchFamily="18" charset="0"/>
              <a:ea typeface="Times New Roman" panose="02020603050405020304" pitchFamily="18" charset="0"/>
            </a:endParaRPr>
          </a:p>
          <a:p>
            <a:pPr>
              <a:lnSpc>
                <a:spcPct val="150000"/>
              </a:lnSpc>
              <a:spcBef>
                <a:spcPts val="0"/>
              </a:spcBef>
              <a:spcAft>
                <a:spcPts val="800"/>
              </a:spcAft>
            </a:pPr>
            <a:endParaRPr lang="en-US"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9905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60510" y="454853"/>
            <a:ext cx="7001302" cy="504969"/>
          </a:xfrm>
          <a:solidFill>
            <a:srgbClr val="FFFF00"/>
          </a:solidFill>
          <a:ln w="57150">
            <a:solidFill>
              <a:schemeClr val="bg1"/>
            </a:solidFill>
          </a:ln>
        </p:spPr>
        <p:txBody>
          <a:bodyPr>
            <a:normAutofit/>
          </a:bodyPr>
          <a:lstStyle/>
          <a:p>
            <a:r>
              <a:rPr lang="en-US" sz="2800" b="1" dirty="0">
                <a:solidFill>
                  <a:prstClr val="black">
                    <a:lumMod val="65000"/>
                    <a:lumOff val="35000"/>
                  </a:prstClr>
                </a:solidFill>
                <a:latin typeface="Times New Roman" panose="02020603050405020304" pitchFamily="18" charset="0"/>
                <a:cs typeface="Times New Roman" panose="02020603050405020304" pitchFamily="18" charset="0"/>
              </a:rPr>
              <a:t>  </a:t>
            </a:r>
            <a:r>
              <a:rPr lang="en-US" sz="2800" b="1" dirty="0">
                <a:solidFill>
                  <a:srgbClr val="7030A0"/>
                </a:solidFill>
                <a:latin typeface="Times New Roman" panose="02020603050405020304" pitchFamily="18" charset="0"/>
                <a:cs typeface="Times New Roman" panose="02020603050405020304" pitchFamily="18" charset="0"/>
              </a:rPr>
              <a:t>DATA COLLECTION &amp; PREPARATION</a:t>
            </a:r>
            <a:endParaRPr lang="en-US" sz="2800" dirty="0">
              <a:solidFill>
                <a:srgbClr val="7030A0"/>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773119" y="1371601"/>
            <a:ext cx="10242669" cy="5343526"/>
          </a:xfrm>
        </p:spPr>
        <p:txBody>
          <a:bodyPr>
            <a:normAutofit/>
          </a:bodyPr>
          <a:lstStyle/>
          <a:p>
            <a:r>
              <a:rPr lang="en-US" sz="2800" dirty="0">
                <a:solidFill>
                  <a:schemeClr val="tx1"/>
                </a:solidFill>
                <a:latin typeface="Constantia" panose="02030602050306030303" pitchFamily="18" charset="0"/>
                <a:cs typeface="Times New Roman" panose="02020603050405020304" pitchFamily="18" charset="0"/>
              </a:rPr>
              <a:t>DATA COLLECTION:</a:t>
            </a:r>
          </a:p>
          <a:p>
            <a:pPr algn="just">
              <a:lnSpc>
                <a:spcPct val="150000"/>
              </a:lnSpc>
            </a:pPr>
            <a:r>
              <a:rPr lang="en-US" sz="2400" b="1" dirty="0">
                <a:solidFill>
                  <a:srgbClr val="7030A0"/>
                </a:solidFill>
                <a:latin typeface="Times New Roman" panose="02020603050405020304" pitchFamily="18" charset="0"/>
                <a:cs typeface="Times New Roman" panose="02020603050405020304" pitchFamily="18" charset="0"/>
              </a:rPr>
              <a:t>           </a:t>
            </a:r>
            <a:r>
              <a:rPr lang="en-US" sz="2400" cap="none" dirty="0">
                <a:solidFill>
                  <a:schemeClr val="bg1"/>
                </a:solidFill>
                <a:latin typeface="Times New Roman" panose="02020603050405020304" pitchFamily="18" charset="0"/>
                <a:cs typeface="Times New Roman" panose="02020603050405020304" pitchFamily="18" charset="0"/>
              </a:rPr>
              <a:t>Data collection for liver disease analysis typically involves gathering clinical and laboratory data from patients. This may include demographic information such as age, gender, and ethnicity, as well as medical history, lifestyle factors, and laboratory results such as serum levels of liver enzymes, bilirubin, and other biomarkers. The data may be collected from electronic medical records, laboratory databases, or through direct patient interactions</a:t>
            </a:r>
            <a:r>
              <a:rPr lang="en-US" sz="2400" b="1" dirty="0">
                <a:solidFill>
                  <a:srgbClr val="7030A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130076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666C14F-DAF5-872D-A444-FA0CB521EAB5}"/>
              </a:ext>
            </a:extLst>
          </p:cNvPr>
          <p:cNvSpPr txBox="1"/>
          <p:nvPr/>
        </p:nvSpPr>
        <p:spPr>
          <a:xfrm>
            <a:off x="1128713" y="585787"/>
            <a:ext cx="10444162" cy="4955203"/>
          </a:xfrm>
          <a:prstGeom prst="rect">
            <a:avLst/>
          </a:prstGeom>
          <a:noFill/>
        </p:spPr>
        <p:txBody>
          <a:bodyPr wrap="square">
            <a:spAutoFit/>
          </a:bodyPr>
          <a:lstStyle/>
          <a:p>
            <a:r>
              <a:rPr lang="en-US" sz="2800" b="1" dirty="0">
                <a:latin typeface="Constantia" panose="02030602050306030303" pitchFamily="18" charset="0"/>
                <a:cs typeface="Times New Roman" panose="02020603050405020304" pitchFamily="18" charset="0"/>
              </a:rPr>
              <a:t>DATA PREPARATION:</a:t>
            </a:r>
          </a:p>
          <a:p>
            <a:endParaRPr lang="en-US" b="1" dirty="0">
              <a:latin typeface="Constantia" panose="02030602050306030303" pitchFamily="18" charset="0"/>
              <a:cs typeface="Times New Roman" panose="02020603050405020304" pitchFamily="18" charset="0"/>
            </a:endParaRPr>
          </a:p>
          <a:p>
            <a:endParaRPr lang="en-US" sz="1800" b="1" dirty="0">
              <a:latin typeface="Constantia" panose="02030602050306030303" pitchFamily="18" charset="0"/>
              <a:cs typeface="Times New Roman" panose="02020603050405020304" pitchFamily="18" charset="0"/>
            </a:endParaRPr>
          </a:p>
          <a:p>
            <a:pPr algn="just"/>
            <a:r>
              <a:rPr lang="en-US" sz="1600" b="1" cap="none" dirty="0">
                <a:latin typeface="Times New Roman" panose="02020603050405020304" pitchFamily="18" charset="0"/>
                <a:cs typeface="Times New Roman" panose="02020603050405020304" pitchFamily="18" charset="0"/>
              </a:rPr>
              <a:t>                                             </a:t>
            </a:r>
            <a:r>
              <a:rPr lang="en-US" sz="2800" cap="none" dirty="0">
                <a:solidFill>
                  <a:schemeClr val="bg1"/>
                </a:solidFill>
                <a:latin typeface="Times New Roman" panose="02020603050405020304" pitchFamily="18" charset="0"/>
                <a:cs typeface="Times New Roman" panose="02020603050405020304" pitchFamily="18" charset="0"/>
              </a:rPr>
              <a:t>Data preprocessing techniques such as normalization, scaling, and feature selection are critical steps in preparing data for machine learning analysis. Normalization involves rescaling the values of numerical variables to a standard range, while scaling involves transforming the data to a standard distribution to facilitate analysis. Feature selection techniques help to identify the most relevant features for the machine learning models, while feature engineering involves creating new features based on existing ones to improve the accuracy of the models</a:t>
            </a:r>
            <a:r>
              <a:rPr lang="en-US" sz="1800" cap="none"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718824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17297" y="422441"/>
            <a:ext cx="6127845" cy="477672"/>
          </a:xfrm>
          <a:solidFill>
            <a:srgbClr val="FFFF00"/>
          </a:solidFill>
          <a:ln w="57150">
            <a:solidFill>
              <a:schemeClr val="bg1"/>
            </a:solidFill>
          </a:ln>
        </p:spPr>
        <p:txBody>
          <a:bodyPr>
            <a:normAutofit/>
          </a:bodyPr>
          <a:lstStyle/>
          <a:p>
            <a:r>
              <a:rPr lang="en-US" sz="2200"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t>EXPLORATORY DATA ANALYSIS</a:t>
            </a:r>
            <a:endParaRPr lang="en-US" sz="2800" dirty="0">
              <a:solidFill>
                <a:srgbClr val="7030A0"/>
              </a:solidFill>
            </a:endParaRPr>
          </a:p>
        </p:txBody>
      </p:sp>
      <p:sp>
        <p:nvSpPr>
          <p:cNvPr id="3" name="Subtitle 2"/>
          <p:cNvSpPr>
            <a:spLocks noGrp="1"/>
          </p:cNvSpPr>
          <p:nvPr>
            <p:ph type="subTitle" idx="1"/>
          </p:nvPr>
        </p:nvSpPr>
        <p:spPr>
          <a:xfrm>
            <a:off x="1838585" y="1171575"/>
            <a:ext cx="10020040" cy="4886325"/>
          </a:xfrm>
        </p:spPr>
        <p:txBody>
          <a:bodyPr>
            <a:normAutofit/>
          </a:bodyPr>
          <a:lstStyle/>
          <a:p>
            <a:pPr algn="just"/>
            <a:r>
              <a:rPr lang="en-US" sz="2200" cap="none" dirty="0">
                <a:solidFill>
                  <a:schemeClr val="bg1"/>
                </a:solidFill>
                <a:latin typeface="Times New Roman" panose="02020603050405020304" pitchFamily="18" charset="0"/>
                <a:cs typeface="Times New Roman" panose="02020603050405020304" pitchFamily="18" charset="0"/>
              </a:rPr>
              <a:t>                                    Exploratory data analysis (EDA) is an approach to analyzing data that involves exploring and visualizing the data to identify patterns, trends, and relationships. EDA is an essential step in machine learning because it allows researchers to understand the data and develop insights that can guide the development of predictive models. EDA can involve various techniques such as data visualization, statistical analysis, and data transformation.   </a:t>
            </a:r>
          </a:p>
          <a:p>
            <a:pPr algn="just"/>
            <a:r>
              <a:rPr lang="en-US" sz="2200" cap="none" dirty="0">
                <a:solidFill>
                  <a:schemeClr val="bg1"/>
                </a:solidFill>
                <a:latin typeface="Times New Roman" panose="02020603050405020304" pitchFamily="18" charset="0"/>
                <a:cs typeface="Times New Roman" panose="02020603050405020304" pitchFamily="18" charset="0"/>
              </a:rPr>
              <a:t>                        One common approach to analyzing liver patient data using machine learning is to develop classification models that can predict whether a patient has liver disease or not. These models typically use a combination of clinical data, such as liver enzyme levels, demographic data, and medical history, as well as genetic data. </a:t>
            </a:r>
          </a:p>
        </p:txBody>
      </p:sp>
    </p:spTree>
    <p:extLst>
      <p:ext uri="{BB962C8B-B14F-4D97-AF65-F5344CB8AC3E}">
        <p14:creationId xmlns:p14="http://schemas.microsoft.com/office/powerpoint/2010/main" val="2460638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96714" y="323921"/>
            <a:ext cx="4057246" cy="545910"/>
          </a:xfrm>
          <a:solidFill>
            <a:srgbClr val="FFFF00"/>
          </a:solidFill>
          <a:ln w="57150">
            <a:solidFill>
              <a:schemeClr val="bg1"/>
            </a:solidFill>
          </a:ln>
        </p:spPr>
        <p:txBody>
          <a:bodyPr>
            <a:normAutofit/>
          </a:bodyPr>
          <a:lstStyle/>
          <a:p>
            <a:r>
              <a:rPr lang="en-US" sz="2800"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    </a:t>
            </a:r>
            <a:r>
              <a:rPr lang="en-US" sz="28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t>MODEL BUILDING</a:t>
            </a:r>
            <a:endParaRPr lang="en-US" sz="2800" dirty="0">
              <a:solidFill>
                <a:srgbClr val="7030A0"/>
              </a:solidFill>
            </a:endParaRPr>
          </a:p>
        </p:txBody>
      </p:sp>
      <p:sp>
        <p:nvSpPr>
          <p:cNvPr id="3" name="Subtitle 2"/>
          <p:cNvSpPr>
            <a:spLocks noGrp="1"/>
          </p:cNvSpPr>
          <p:nvPr>
            <p:ph type="subTitle" idx="1"/>
          </p:nvPr>
        </p:nvSpPr>
        <p:spPr>
          <a:xfrm>
            <a:off x="2133601" y="1078899"/>
            <a:ext cx="9806608" cy="5734532"/>
          </a:xfrm>
        </p:spPr>
        <p:txBody>
          <a:bodyPr>
            <a:noAutofit/>
          </a:bodyPr>
          <a:lstStyle/>
          <a:p>
            <a:pPr algn="just"/>
            <a:r>
              <a:rPr lang="en-US" sz="2400" cap="none" dirty="0">
                <a:solidFill>
                  <a:schemeClr val="bg1"/>
                </a:solidFill>
                <a:latin typeface="Times New Roman" panose="02020603050405020304" pitchFamily="18" charset="0"/>
                <a:cs typeface="Times New Roman" panose="02020603050405020304" pitchFamily="18" charset="0"/>
              </a:rPr>
              <a:t>                   Machine learning models can be broadly categorized into supervised learning and unsupervised learning models. Supervised learning models involve training the model using labeled data, where the outcome variable is known, and the model learns to predict the outcome variable based on the input features. Unsupervised learning models, on the other hand, do not rely on labeled data and instead learn to identify patterns and trends in the data. One common approach to building supervised learning models for liver patient data is to use classification algorithms, such as logistic regression, Random forest model,decision tree model and ANN model and KNN model These models use input features such as liver enzyme levels, demographic data, and medical history to predict whether a patient has liver disease or not. These models have shown promising results in accurately predicting liver disease in patients.</a:t>
            </a:r>
          </a:p>
        </p:txBody>
      </p:sp>
    </p:spTree>
    <p:extLst>
      <p:ext uri="{BB962C8B-B14F-4D97-AF65-F5344CB8AC3E}">
        <p14:creationId xmlns:p14="http://schemas.microsoft.com/office/powerpoint/2010/main" val="588218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29704" y="702860"/>
            <a:ext cx="8793020" cy="450378"/>
          </a:xfrm>
          <a:solidFill>
            <a:srgbClr val="FFFF00"/>
          </a:solidFill>
          <a:ln w="57150">
            <a:solidFill>
              <a:schemeClr val="bg1"/>
            </a:solidFill>
          </a:ln>
        </p:spPr>
        <p:txBody>
          <a:bodyPr>
            <a:normAutofit/>
          </a:bodyPr>
          <a:lstStyle/>
          <a:p>
            <a:r>
              <a:rPr lang="en-US" sz="2400" b="1" dirty="0">
                <a:solidFill>
                  <a:srgbClr val="7030A0"/>
                </a:solidFill>
                <a:latin typeface="Times New Roman" panose="02020603050405020304" pitchFamily="18" charset="0"/>
                <a:ea typeface="Times New Roman" panose="02020603050405020304" pitchFamily="18" charset="0"/>
                <a:cs typeface="Times New Roman" panose="02020603050405020304" pitchFamily="18" charset="0"/>
              </a:rPr>
              <a:t>PERFORMENCE TESTING &amp; HYPERPARAMETER TUNING</a:t>
            </a:r>
            <a:endParaRPr lang="en-US" sz="2400" dirty="0">
              <a:solidFill>
                <a:srgbClr val="7030A0"/>
              </a:solidFill>
            </a:endParaRPr>
          </a:p>
        </p:txBody>
      </p:sp>
      <p:sp>
        <p:nvSpPr>
          <p:cNvPr id="3" name="Subtitle 2"/>
          <p:cNvSpPr>
            <a:spLocks noGrp="1"/>
          </p:cNvSpPr>
          <p:nvPr>
            <p:ph type="subTitle" idx="1"/>
          </p:nvPr>
        </p:nvSpPr>
        <p:spPr>
          <a:xfrm>
            <a:off x="2029654" y="928049"/>
            <a:ext cx="9886121" cy="5301301"/>
          </a:xfrm>
        </p:spPr>
        <p:txBody>
          <a:bodyPr>
            <a:normAutofit fontScale="92500" lnSpcReduction="10000"/>
          </a:bodyPr>
          <a:lstStyle/>
          <a:p>
            <a:endParaRPr lang="en-US" sz="2800" dirty="0">
              <a:solidFill>
                <a:schemeClr val="tx1"/>
              </a:solidFill>
              <a:latin typeface="Constantia" panose="02030602050306030303" pitchFamily="18" charset="0"/>
              <a:cs typeface="Times New Roman" panose="02020603050405020304" pitchFamily="18" charset="0"/>
            </a:endParaRPr>
          </a:p>
          <a:p>
            <a:r>
              <a:rPr lang="en-US" sz="2800" dirty="0">
                <a:solidFill>
                  <a:schemeClr val="tx1"/>
                </a:solidFill>
                <a:latin typeface="Constantia" panose="02030602050306030303" pitchFamily="18" charset="0"/>
                <a:cs typeface="Times New Roman" panose="02020603050405020304" pitchFamily="18" charset="0"/>
              </a:rPr>
              <a:t>PERFORMANCE TESTING:</a:t>
            </a:r>
          </a:p>
          <a:p>
            <a:pPr algn="just"/>
            <a:r>
              <a:rPr lang="en-US" sz="2800" b="1" dirty="0">
                <a:solidFill>
                  <a:srgbClr val="7030A0"/>
                </a:solidFill>
                <a:latin typeface="Times New Roman" panose="02020603050405020304" pitchFamily="18" charset="0"/>
                <a:cs typeface="Times New Roman" panose="02020603050405020304" pitchFamily="18" charset="0"/>
              </a:rPr>
              <a:t>              </a:t>
            </a:r>
            <a:r>
              <a:rPr lang="en-US" sz="2800" cap="none" dirty="0">
                <a:solidFill>
                  <a:schemeClr val="bg1"/>
                </a:solidFill>
                <a:latin typeface="Times New Roman" panose="02020603050405020304" pitchFamily="18" charset="0"/>
                <a:cs typeface="Times New Roman" panose="02020603050405020304" pitchFamily="18" charset="0"/>
              </a:rPr>
              <a:t>Performance testing is an essential step in evaluating the accuracy and reliability of machine learning models. One common approach to performance testing is to use cross-validation techniques, such as k-fold cross-validation, to evaluate the model's performance on different subsets of the data. Another approach is to use evaluation metrics, such as accuracy, precision, recall, and F1 score, to quantify the model's performance.</a:t>
            </a:r>
          </a:p>
          <a:p>
            <a:r>
              <a:rPr lang="en-US" sz="2100" cap="none" dirty="0">
                <a:solidFill>
                  <a:schemeClr val="bg1"/>
                </a:solidFill>
                <a:latin typeface="Times New Roman" panose="02020603050405020304" pitchFamily="18" charset="0"/>
                <a:cs typeface="Times New Roman" panose="02020603050405020304" pitchFamily="18" charset="0"/>
              </a:rPr>
              <a:t>     </a:t>
            </a:r>
          </a:p>
          <a:p>
            <a:r>
              <a:rPr lang="en-US" sz="2000" b="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779001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00538" y="232438"/>
            <a:ext cx="4772025" cy="563823"/>
          </a:xfrm>
          <a:solidFill>
            <a:srgbClr val="FFFF00"/>
          </a:solidFill>
          <a:ln w="57150">
            <a:solidFill>
              <a:schemeClr val="bg1"/>
            </a:solidFill>
          </a:ln>
        </p:spPr>
        <p:txBody>
          <a:bodyPr>
            <a:normAutofit/>
          </a:bodyPr>
          <a:lstStyle/>
          <a:p>
            <a:pPr lvl="0">
              <a:lnSpc>
                <a:spcPts val="2850"/>
              </a:lnSpc>
              <a:spcBef>
                <a:spcPts val="1500"/>
              </a:spcBef>
              <a:spcAft>
                <a:spcPts val="750"/>
              </a:spcAft>
            </a:pPr>
            <a:r>
              <a:rPr lang="en-US" sz="3200" b="1" dirty="0">
                <a:solidFill>
                  <a:srgbClr val="7030A0"/>
                </a:solidFill>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MODEL DEPLOYMENT</a:t>
            </a:r>
            <a:endParaRPr lang="en-US" sz="4000" dirty="0">
              <a:solidFill>
                <a:srgbClr val="7030A0"/>
              </a:solidFill>
            </a:endParaRPr>
          </a:p>
        </p:txBody>
      </p:sp>
      <p:sp>
        <p:nvSpPr>
          <p:cNvPr id="3" name="Subtitle 2"/>
          <p:cNvSpPr>
            <a:spLocks noGrp="1"/>
          </p:cNvSpPr>
          <p:nvPr>
            <p:ph type="subTitle" idx="1"/>
          </p:nvPr>
        </p:nvSpPr>
        <p:spPr>
          <a:xfrm>
            <a:off x="1771651" y="953424"/>
            <a:ext cx="10086974" cy="5547389"/>
          </a:xfrm>
        </p:spPr>
        <p:txBody>
          <a:bodyPr>
            <a:noAutofit/>
          </a:bodyPr>
          <a:lstStyle/>
          <a:p>
            <a:r>
              <a:rPr lang="en-US" sz="3200" b="1" i="0" u="none" strike="noStrike" cap="none" baseline="0" dirty="0">
                <a:solidFill>
                  <a:schemeClr val="tx1"/>
                </a:solidFill>
                <a:latin typeface="Times New Roman" panose="02020603050405020304" pitchFamily="18" charset="0"/>
              </a:rPr>
              <a:t>SAVE THE BEST MODEL </a:t>
            </a:r>
            <a:endParaRPr lang="en-US" sz="3200" b="0" i="0" u="none" strike="noStrike" cap="none" baseline="0" dirty="0">
              <a:solidFill>
                <a:schemeClr val="tx1"/>
              </a:solidFill>
              <a:latin typeface="Times New Roman" panose="02020603050405020304" pitchFamily="18" charset="0"/>
            </a:endParaRPr>
          </a:p>
          <a:p>
            <a:r>
              <a:rPr lang="en-US" sz="3200" b="0" i="0" u="none" strike="noStrike" cap="none" baseline="0" dirty="0">
                <a:solidFill>
                  <a:srgbClr val="000000"/>
                </a:solidFill>
                <a:latin typeface="Times New Roman" panose="02020603050405020304" pitchFamily="18" charset="0"/>
              </a:rPr>
              <a:t>Saving the best model after comparing its performance using different evaluation metrics means selecting the model with the highest performance and saving its weights and configuration. This can be useful in avoiding the need to retrain the model every time it is needed and also to be able to use it in the future. </a:t>
            </a:r>
            <a:endParaRPr lang="en-US" sz="3200" cap="none"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4993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02685" y="136475"/>
            <a:ext cx="3797714" cy="545911"/>
          </a:xfrm>
          <a:solidFill>
            <a:srgbClr val="FFFF00"/>
          </a:solidFill>
          <a:ln w="57150">
            <a:solidFill>
              <a:schemeClr val="bg1"/>
            </a:solidFill>
          </a:ln>
        </p:spPr>
        <p:txBody>
          <a:bodyPr>
            <a:noAutofit/>
          </a:bodyPr>
          <a:lstStyle/>
          <a:p>
            <a:r>
              <a:rPr lang="en-US" b="1" dirty="0">
                <a:latin typeface="Times New Roman" panose="02020603050405020304" pitchFamily="18" charset="0"/>
                <a:cs typeface="Times New Roman" panose="02020603050405020304" pitchFamily="18" charset="0"/>
              </a:rPr>
              <a:t>                             </a:t>
            </a:r>
            <a:br>
              <a:rPr lang="en-US" b="1" dirty="0">
                <a:solidFill>
                  <a:srgbClr val="0070C0"/>
                </a:solidFill>
                <a:latin typeface="Times New Roman" panose="02020603050405020304" pitchFamily="18" charset="0"/>
                <a:cs typeface="Times New Roman" panose="02020603050405020304" pitchFamily="18" charset="0"/>
              </a:rPr>
            </a:br>
            <a:br>
              <a:rPr lang="en-US" b="1" dirty="0">
                <a:solidFill>
                  <a:srgbClr val="0070C0"/>
                </a:solidFill>
                <a:latin typeface="Times New Roman" panose="02020603050405020304" pitchFamily="18" charset="0"/>
                <a:cs typeface="Times New Roman" panose="02020603050405020304" pitchFamily="18" charset="0"/>
              </a:rPr>
            </a:br>
            <a:r>
              <a:rPr lang="en-US" sz="3200" b="1" dirty="0">
                <a:solidFill>
                  <a:srgbClr val="7030A0"/>
                </a:solidFill>
                <a:latin typeface="Times New Roman" panose="02020603050405020304" pitchFamily="18" charset="0"/>
                <a:cs typeface="Times New Roman" panose="02020603050405020304" pitchFamily="18" charset="0"/>
              </a:rPr>
              <a:t>SCREEN LAYOUT</a:t>
            </a:r>
          </a:p>
        </p:txBody>
      </p:sp>
      <p:pic>
        <p:nvPicPr>
          <p:cNvPr id="5" name="Picture 4"/>
          <p:cNvPicPr>
            <a:picLocks noChangeAspect="1"/>
          </p:cNvPicPr>
          <p:nvPr/>
        </p:nvPicPr>
        <p:blipFill>
          <a:blip r:embed="rId2"/>
          <a:stretch>
            <a:fillRect/>
          </a:stretch>
        </p:blipFill>
        <p:spPr>
          <a:xfrm>
            <a:off x="2191383" y="1685498"/>
            <a:ext cx="9088958" cy="2129051"/>
          </a:xfrm>
          <a:prstGeom prst="rect">
            <a:avLst/>
          </a:prstGeom>
          <a:ln w="76200">
            <a:solidFill>
              <a:srgbClr val="FF0000"/>
            </a:solidFill>
          </a:ln>
        </p:spPr>
      </p:pic>
      <p:pic>
        <p:nvPicPr>
          <p:cNvPr id="6" name="Picture 5"/>
          <p:cNvPicPr>
            <a:picLocks noChangeAspect="1"/>
          </p:cNvPicPr>
          <p:nvPr/>
        </p:nvPicPr>
        <p:blipFill>
          <a:blip r:embed="rId3"/>
          <a:stretch>
            <a:fillRect/>
          </a:stretch>
        </p:blipFill>
        <p:spPr>
          <a:xfrm>
            <a:off x="2191383" y="4067033"/>
            <a:ext cx="9088958" cy="2538483"/>
          </a:xfrm>
          <a:prstGeom prst="rect">
            <a:avLst/>
          </a:prstGeom>
          <a:ln w="76200">
            <a:solidFill>
              <a:srgbClr val="FF0000"/>
            </a:solidFill>
          </a:ln>
        </p:spPr>
      </p:pic>
      <p:pic>
        <p:nvPicPr>
          <p:cNvPr id="3" name="Picture 2"/>
          <p:cNvPicPr>
            <a:picLocks noChangeAspect="1"/>
          </p:cNvPicPr>
          <p:nvPr/>
        </p:nvPicPr>
        <p:blipFill>
          <a:blip r:embed="rId4"/>
          <a:stretch>
            <a:fillRect/>
          </a:stretch>
        </p:blipFill>
        <p:spPr>
          <a:xfrm>
            <a:off x="2311934" y="934870"/>
            <a:ext cx="6254311" cy="498143"/>
          </a:xfrm>
          <a:prstGeom prst="rect">
            <a:avLst/>
          </a:prstGeom>
          <a:solidFill>
            <a:srgbClr val="FFFF00"/>
          </a:solidFill>
          <a:ln w="76200">
            <a:solidFill>
              <a:schemeClr val="bg1"/>
            </a:solidFill>
          </a:ln>
        </p:spPr>
      </p:pic>
    </p:spTree>
    <p:extLst>
      <p:ext uri="{BB962C8B-B14F-4D97-AF65-F5344CB8AC3E}">
        <p14:creationId xmlns:p14="http://schemas.microsoft.com/office/powerpoint/2010/main" val="6958383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7835" y="601456"/>
            <a:ext cx="10058400" cy="5655088"/>
          </a:xfrm>
          <a:prstGeom prst="rect">
            <a:avLst/>
          </a:prstGeom>
          <a:ln w="76200">
            <a:solidFill>
              <a:srgbClr val="FF0000"/>
            </a:solidFill>
          </a:ln>
        </p:spPr>
      </p:pic>
    </p:spTree>
    <p:extLst>
      <p:ext uri="{BB962C8B-B14F-4D97-AF65-F5344CB8AC3E}">
        <p14:creationId xmlns:p14="http://schemas.microsoft.com/office/powerpoint/2010/main" val="1861388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87E2DF-CD14-A873-CCDF-A37265A5EFB3}"/>
              </a:ext>
            </a:extLst>
          </p:cNvPr>
          <p:cNvSpPr txBox="1"/>
          <p:nvPr/>
        </p:nvSpPr>
        <p:spPr>
          <a:xfrm>
            <a:off x="4797286" y="583096"/>
            <a:ext cx="2703443" cy="542338"/>
          </a:xfrm>
          <a:prstGeom prst="rect">
            <a:avLst/>
          </a:prstGeom>
          <a:solidFill>
            <a:srgbClr val="FFFF00"/>
          </a:solidFill>
          <a:ln w="57150">
            <a:solidFill>
              <a:schemeClr val="bg1"/>
            </a:solidFill>
          </a:ln>
        </p:spPr>
        <p:txBody>
          <a:bodyPr wrap="square">
            <a:spAutoFit/>
          </a:bodyPr>
          <a:lstStyle/>
          <a:p>
            <a:pPr algn="ctr">
              <a:lnSpc>
                <a:spcPct val="107000"/>
              </a:lnSpc>
              <a:spcAft>
                <a:spcPts val="800"/>
              </a:spcAft>
            </a:pPr>
            <a:r>
              <a:rPr lang="en-US" sz="2800" b="1" dirty="0">
                <a:solidFill>
                  <a:srgbClr val="002060"/>
                </a:solidFill>
                <a:effectLst/>
                <a:latin typeface="Times New Roman" panose="02020603050405020304" pitchFamily="18" charset="0"/>
                <a:ea typeface="Calibri" panose="020F0502020204030204" pitchFamily="34" charset="0"/>
                <a:cs typeface="Latha" panose="020B0604020202020204" pitchFamily="34" charset="0"/>
              </a:rPr>
              <a:t>CONTENT</a:t>
            </a:r>
            <a:endParaRPr lang="en-US" sz="2800" dirty="0">
              <a:solidFill>
                <a:srgbClr val="002060"/>
              </a:solidFill>
              <a:effectLst/>
              <a:latin typeface="Calibri" panose="020F0502020204030204" pitchFamily="34" charset="0"/>
              <a:ea typeface="Calibri" panose="020F0502020204030204" pitchFamily="34" charset="0"/>
              <a:cs typeface="Latha" panose="020B0604020202020204" pitchFamily="34" charset="0"/>
            </a:endParaRPr>
          </a:p>
        </p:txBody>
      </p:sp>
      <p:sp>
        <p:nvSpPr>
          <p:cNvPr id="4" name="TextBox 3">
            <a:extLst>
              <a:ext uri="{FF2B5EF4-FFF2-40B4-BE49-F238E27FC236}">
                <a16:creationId xmlns:a16="http://schemas.microsoft.com/office/drawing/2014/main" id="{5FC19A69-FFD7-5B3D-A5D0-8268735969D2}"/>
              </a:ext>
            </a:extLst>
          </p:cNvPr>
          <p:cNvSpPr txBox="1"/>
          <p:nvPr/>
        </p:nvSpPr>
        <p:spPr>
          <a:xfrm>
            <a:off x="1560235" y="2175150"/>
            <a:ext cx="9382540" cy="4155881"/>
          </a:xfrm>
          <a:prstGeom prst="rect">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w="7620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571500" indent="-571500">
              <a:lnSpc>
                <a:spcPct val="150000"/>
              </a:lnSpc>
              <a:buFont typeface="Wingdings" panose="05000000000000000000" pitchFamily="2" charset="2"/>
              <a:buChar char="Ø"/>
            </a:pPr>
            <a:r>
              <a:rPr lang="en-US" sz="3600" dirty="0">
                <a:solidFill>
                  <a:schemeClr val="bg1"/>
                </a:solidFill>
                <a:effectLst/>
                <a:latin typeface="Times New Roman" panose="02020603050405020304" pitchFamily="18" charset="0"/>
                <a:ea typeface="Calibri" panose="020F0502020204030204" pitchFamily="34" charset="0"/>
              </a:rPr>
              <a:t>Introduction</a:t>
            </a:r>
          </a:p>
          <a:p>
            <a:pPr marL="571500" indent="-571500">
              <a:lnSpc>
                <a:spcPct val="150000"/>
              </a:lnSpc>
              <a:buFont typeface="Wingdings" panose="05000000000000000000" pitchFamily="2" charset="2"/>
              <a:buChar char="Ø"/>
            </a:pPr>
            <a:r>
              <a:rPr lang="en-IN" sz="3600" dirty="0">
                <a:solidFill>
                  <a:schemeClr val="bg1"/>
                </a:solidFill>
                <a:effectLst/>
                <a:latin typeface="Times New Roman" panose="02020603050405020304" pitchFamily="18" charset="0"/>
                <a:ea typeface="Calibri" panose="020F0502020204030204" pitchFamily="34" charset="0"/>
              </a:rPr>
              <a:t>Problem definition &amp; design thinking</a:t>
            </a:r>
          </a:p>
          <a:p>
            <a:pPr marL="571500" indent="-571500">
              <a:lnSpc>
                <a:spcPct val="150000"/>
              </a:lnSpc>
              <a:buFont typeface="Wingdings" panose="05000000000000000000" pitchFamily="2" charset="2"/>
              <a:buChar char="Ø"/>
            </a:pPr>
            <a:r>
              <a:rPr lang="en-US" sz="3600" dirty="0">
                <a:solidFill>
                  <a:schemeClr val="bg1"/>
                </a:solidFill>
                <a:effectLst/>
                <a:latin typeface="Times New Roman" panose="02020603050405020304" pitchFamily="18" charset="0"/>
                <a:ea typeface="Calibri" panose="020F0502020204030204" pitchFamily="34" charset="0"/>
              </a:rPr>
              <a:t>Project description</a:t>
            </a:r>
            <a:endParaRPr lang="en-IN" sz="3600" dirty="0">
              <a:solidFill>
                <a:schemeClr val="bg1"/>
              </a:solidFill>
              <a:latin typeface="Times New Roman" panose="02020603050405020304" pitchFamily="18" charset="0"/>
              <a:ea typeface="Calibri" panose="020F0502020204030204" pitchFamily="34" charset="0"/>
            </a:endParaRPr>
          </a:p>
          <a:p>
            <a:pPr marL="571500" indent="-571500">
              <a:lnSpc>
                <a:spcPct val="150000"/>
              </a:lnSpc>
              <a:buFont typeface="Wingdings" panose="05000000000000000000" pitchFamily="2" charset="2"/>
              <a:buChar char="Ø"/>
            </a:pPr>
            <a:r>
              <a:rPr lang="en-US" sz="3600" dirty="0">
                <a:solidFill>
                  <a:schemeClr val="bg1"/>
                </a:solidFill>
                <a:effectLst/>
                <a:latin typeface="Times New Roman" panose="02020603050405020304" pitchFamily="18" charset="0"/>
                <a:ea typeface="Calibri" panose="020F0502020204030204" pitchFamily="34" charset="0"/>
              </a:rPr>
              <a:t>Conclusion and future </a:t>
            </a:r>
            <a:r>
              <a:rPr lang="en-US" sz="3600" dirty="0" err="1">
                <a:solidFill>
                  <a:schemeClr val="bg1"/>
                </a:solidFill>
                <a:effectLst/>
                <a:latin typeface="Times New Roman" panose="02020603050405020304" pitchFamily="18" charset="0"/>
                <a:ea typeface="Calibri" panose="020F0502020204030204" pitchFamily="34" charset="0"/>
              </a:rPr>
              <a:t>enhancenment</a:t>
            </a:r>
            <a:endParaRPr lang="en-IN" sz="3600" dirty="0">
              <a:solidFill>
                <a:schemeClr val="bg1"/>
              </a:solidFill>
              <a:effectLst/>
              <a:latin typeface="Times New Roman" panose="02020603050405020304" pitchFamily="18" charset="0"/>
              <a:ea typeface="Calibri" panose="020F0502020204030204" pitchFamily="34" charset="0"/>
            </a:endParaRPr>
          </a:p>
          <a:p>
            <a:pPr marL="571500" indent="-571500">
              <a:lnSpc>
                <a:spcPct val="150000"/>
              </a:lnSpc>
              <a:buFont typeface="Wingdings" panose="05000000000000000000" pitchFamily="2" charset="2"/>
              <a:buChar char="Ø"/>
            </a:pPr>
            <a:r>
              <a:rPr lang="en-US" sz="3600" dirty="0">
                <a:solidFill>
                  <a:schemeClr val="bg1"/>
                </a:solidFill>
                <a:effectLst/>
                <a:latin typeface="Times New Roman" panose="02020603050405020304" pitchFamily="18" charset="0"/>
                <a:ea typeface="Calibri" panose="020F0502020204030204" pitchFamily="34" charset="0"/>
              </a:rPr>
              <a:t>Screen layout</a:t>
            </a:r>
            <a:endParaRPr lang="en-US" sz="3600" dirty="0">
              <a:solidFill>
                <a:schemeClr val="bg1"/>
              </a:solidFill>
            </a:endParaRPr>
          </a:p>
        </p:txBody>
      </p:sp>
      <p:pic>
        <p:nvPicPr>
          <p:cNvPr id="5" name="Picture 4">
            <a:extLst>
              <a:ext uri="{FF2B5EF4-FFF2-40B4-BE49-F238E27FC236}">
                <a16:creationId xmlns:a16="http://schemas.microsoft.com/office/drawing/2014/main" id="{A94C7520-61F4-CF0D-23CB-1F4B3C772341}"/>
              </a:ext>
            </a:extLst>
          </p:cNvPr>
          <p:cNvPicPr>
            <a:picLocks noChangeAspect="1"/>
          </p:cNvPicPr>
          <p:nvPr/>
        </p:nvPicPr>
        <p:blipFill rotWithShape="1">
          <a:blip r:embed="rId2">
            <a:extLst>
              <a:ext uri="{28A0092B-C50C-407E-A947-70E740481C1C}">
                <a14:useLocalDpi xmlns:a14="http://schemas.microsoft.com/office/drawing/2010/main" val="0"/>
              </a:ext>
            </a:extLst>
          </a:blip>
          <a:srcRect l="-2419" t="134" r="-2404" b="1530"/>
          <a:stretch/>
        </p:blipFill>
        <p:spPr>
          <a:xfrm rot="571896">
            <a:off x="8254786" y="83198"/>
            <a:ext cx="3588543" cy="3069876"/>
          </a:xfrm>
          <a:prstGeom prst="ellipse">
            <a:avLst/>
          </a:prstGeom>
          <a:solidFill>
            <a:srgbClr val="FF0000"/>
          </a:solidFill>
          <a:ln>
            <a:solidFill>
              <a:schemeClr val="bg1"/>
            </a:solidFill>
          </a:ln>
          <a:effectLst>
            <a:softEdge rad="112500"/>
          </a:effectLst>
        </p:spPr>
      </p:pic>
      <p:pic>
        <p:nvPicPr>
          <p:cNvPr id="2" name="Picture 1">
            <a:extLst>
              <a:ext uri="{FF2B5EF4-FFF2-40B4-BE49-F238E27FC236}">
                <a16:creationId xmlns:a16="http://schemas.microsoft.com/office/drawing/2014/main" id="{C239762B-4E58-FF4C-CEA2-DD53122EDC8E}"/>
              </a:ext>
            </a:extLst>
          </p:cNvPr>
          <p:cNvPicPr>
            <a:picLocks noChangeAspect="1"/>
          </p:cNvPicPr>
          <p:nvPr/>
        </p:nvPicPr>
        <p:blipFill rotWithShape="1">
          <a:blip r:embed="rId3">
            <a:extLst>
              <a:ext uri="{28A0092B-C50C-407E-A947-70E740481C1C}">
                <a14:useLocalDpi xmlns:a14="http://schemas.microsoft.com/office/drawing/2010/main" val="0"/>
              </a:ext>
            </a:extLst>
          </a:blip>
          <a:srcRect l="-2700" t="-917" r="-707" b="9382"/>
          <a:stretch/>
        </p:blipFill>
        <p:spPr>
          <a:xfrm rot="21083087">
            <a:off x="1075665" y="280979"/>
            <a:ext cx="2867720" cy="1688910"/>
          </a:xfrm>
          <a:prstGeom prst="roundRect">
            <a:avLst>
              <a:gd name="adj" fmla="val 30619"/>
            </a:avLst>
          </a:prstGeom>
          <a:solidFill>
            <a:srgbClr val="FFFFFF"/>
          </a:solidFill>
          <a:ln w="76200" cap="sq">
            <a:solidFill>
              <a:schemeClr val="bg1"/>
            </a:solidFill>
            <a:miter lim="800000"/>
          </a:ln>
          <a:effectLst>
            <a:reflection blurRad="12700" stA="33000" endPos="28000" dist="5000" dir="5400000" sy="-100000" algn="bl" rotWithShape="0"/>
          </a:effectLst>
          <a:scene3d>
            <a:camera prst="isometricOffAxis2Lef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676126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9115" y="477956"/>
            <a:ext cx="10235821" cy="2661029"/>
          </a:xfrm>
          <a:prstGeom prst="rect">
            <a:avLst/>
          </a:prstGeom>
          <a:ln w="76200">
            <a:solidFill>
              <a:srgbClr val="FF0000"/>
            </a:solidFill>
          </a:ln>
        </p:spPr>
      </p:pic>
      <p:pic>
        <p:nvPicPr>
          <p:cNvPr id="3" name="Picture 2"/>
          <p:cNvPicPr>
            <a:picLocks noChangeAspect="1"/>
          </p:cNvPicPr>
          <p:nvPr/>
        </p:nvPicPr>
        <p:blipFill>
          <a:blip r:embed="rId3"/>
          <a:stretch>
            <a:fillRect/>
          </a:stretch>
        </p:blipFill>
        <p:spPr>
          <a:xfrm>
            <a:off x="1119115" y="3575712"/>
            <a:ext cx="10235821" cy="2770495"/>
          </a:xfrm>
          <a:prstGeom prst="rect">
            <a:avLst/>
          </a:prstGeom>
          <a:ln w="76200">
            <a:solidFill>
              <a:srgbClr val="FF0000"/>
            </a:solidFill>
          </a:ln>
        </p:spPr>
      </p:pic>
    </p:spTree>
    <p:extLst>
      <p:ext uri="{BB962C8B-B14F-4D97-AF65-F5344CB8AC3E}">
        <p14:creationId xmlns:p14="http://schemas.microsoft.com/office/powerpoint/2010/main" val="11708899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639" y="629470"/>
            <a:ext cx="10058400" cy="5655088"/>
          </a:xfrm>
          <a:prstGeom prst="rect">
            <a:avLst/>
          </a:prstGeom>
          <a:ln w="76200">
            <a:solidFill>
              <a:srgbClr val="FF0000"/>
            </a:solidFill>
          </a:ln>
        </p:spPr>
      </p:pic>
    </p:spTree>
    <p:extLst>
      <p:ext uri="{BB962C8B-B14F-4D97-AF65-F5344CB8AC3E}">
        <p14:creationId xmlns:p14="http://schemas.microsoft.com/office/powerpoint/2010/main" val="37319577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87103" y="383416"/>
            <a:ext cx="10577015" cy="1314450"/>
          </a:xfrm>
          <a:prstGeom prst="rect">
            <a:avLst/>
          </a:prstGeom>
          <a:ln w="76200">
            <a:solidFill>
              <a:srgbClr val="FF0000"/>
            </a:solidFill>
          </a:ln>
        </p:spPr>
      </p:pic>
      <p:sp>
        <p:nvSpPr>
          <p:cNvPr id="4" name="Rectangle 3"/>
          <p:cNvSpPr/>
          <p:nvPr/>
        </p:nvSpPr>
        <p:spPr>
          <a:xfrm>
            <a:off x="1167380" y="1917019"/>
            <a:ext cx="5008230" cy="461665"/>
          </a:xfrm>
          <a:prstGeom prst="rect">
            <a:avLst/>
          </a:prstGeom>
          <a:solidFill>
            <a:srgbClr val="FFFF00"/>
          </a:solidFill>
          <a:ln w="76200">
            <a:solidFill>
              <a:schemeClr val="bg1"/>
            </a:solidFill>
          </a:ln>
        </p:spPr>
        <p:txBody>
          <a:bodyPr wrap="none">
            <a:spAutoFit/>
          </a:bodyPr>
          <a:lstStyle/>
          <a:p>
            <a:r>
              <a:rPr lang="en-US" sz="2400"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EXPLORATORY DATA ANALYSIS</a:t>
            </a:r>
            <a:endParaRPr lang="en-US" sz="2400" dirty="0"/>
          </a:p>
        </p:txBody>
      </p:sp>
      <p:pic>
        <p:nvPicPr>
          <p:cNvPr id="5" name="Picture 4"/>
          <p:cNvPicPr>
            <a:picLocks noChangeAspect="1"/>
          </p:cNvPicPr>
          <p:nvPr/>
        </p:nvPicPr>
        <p:blipFill>
          <a:blip r:embed="rId3"/>
          <a:stretch>
            <a:fillRect/>
          </a:stretch>
        </p:blipFill>
        <p:spPr>
          <a:xfrm>
            <a:off x="887102" y="2597837"/>
            <a:ext cx="10577015" cy="4000500"/>
          </a:xfrm>
          <a:prstGeom prst="rect">
            <a:avLst/>
          </a:prstGeom>
          <a:ln w="76200">
            <a:solidFill>
              <a:srgbClr val="FF0000"/>
            </a:solidFill>
          </a:ln>
        </p:spPr>
      </p:pic>
    </p:spTree>
    <p:extLst>
      <p:ext uri="{BB962C8B-B14F-4D97-AF65-F5344CB8AC3E}">
        <p14:creationId xmlns:p14="http://schemas.microsoft.com/office/powerpoint/2010/main" val="25661542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809" y="684061"/>
            <a:ext cx="10058400" cy="5655088"/>
          </a:xfrm>
          <a:prstGeom prst="rect">
            <a:avLst/>
          </a:prstGeom>
          <a:ln w="76200">
            <a:solidFill>
              <a:srgbClr val="FF0000"/>
            </a:solidFill>
          </a:ln>
        </p:spPr>
      </p:pic>
    </p:spTree>
    <p:extLst>
      <p:ext uri="{BB962C8B-B14F-4D97-AF65-F5344CB8AC3E}">
        <p14:creationId xmlns:p14="http://schemas.microsoft.com/office/powerpoint/2010/main" val="3632693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934" y="684061"/>
            <a:ext cx="10058400" cy="5655088"/>
          </a:xfrm>
          <a:prstGeom prst="rect">
            <a:avLst/>
          </a:prstGeom>
          <a:ln w="76200">
            <a:solidFill>
              <a:srgbClr val="FF0000"/>
            </a:solidFill>
          </a:ln>
        </p:spPr>
      </p:pic>
    </p:spTree>
    <p:extLst>
      <p:ext uri="{BB962C8B-B14F-4D97-AF65-F5344CB8AC3E}">
        <p14:creationId xmlns:p14="http://schemas.microsoft.com/office/powerpoint/2010/main" val="36622410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96536" y="295416"/>
            <a:ext cx="9539785" cy="1790700"/>
          </a:xfrm>
          <a:prstGeom prst="rect">
            <a:avLst/>
          </a:prstGeom>
          <a:ln w="76200">
            <a:solidFill>
              <a:srgbClr val="FF0000"/>
            </a:solidFill>
          </a:ln>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537" y="2456598"/>
            <a:ext cx="9539785" cy="4217158"/>
          </a:xfrm>
          <a:prstGeom prst="rect">
            <a:avLst/>
          </a:prstGeom>
          <a:ln w="76200">
            <a:solidFill>
              <a:srgbClr val="FF0000"/>
            </a:solidFill>
          </a:ln>
        </p:spPr>
      </p:pic>
    </p:spTree>
    <p:extLst>
      <p:ext uri="{BB962C8B-B14F-4D97-AF65-F5344CB8AC3E}">
        <p14:creationId xmlns:p14="http://schemas.microsoft.com/office/powerpoint/2010/main" val="10832507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73" y="684061"/>
            <a:ext cx="10058400" cy="5655088"/>
          </a:xfrm>
          <a:prstGeom prst="rect">
            <a:avLst/>
          </a:prstGeom>
          <a:ln w="76200">
            <a:solidFill>
              <a:srgbClr val="FF0000"/>
            </a:solidFill>
          </a:ln>
        </p:spPr>
      </p:pic>
    </p:spTree>
    <p:extLst>
      <p:ext uri="{BB962C8B-B14F-4D97-AF65-F5344CB8AC3E}">
        <p14:creationId xmlns:p14="http://schemas.microsoft.com/office/powerpoint/2010/main" val="33931047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355" y="629470"/>
            <a:ext cx="10058400" cy="5655088"/>
          </a:xfrm>
          <a:prstGeom prst="rect">
            <a:avLst/>
          </a:prstGeom>
          <a:ln w="76200">
            <a:solidFill>
              <a:srgbClr val="FF0000"/>
            </a:solidFill>
          </a:ln>
        </p:spPr>
      </p:pic>
    </p:spTree>
    <p:extLst>
      <p:ext uri="{BB962C8B-B14F-4D97-AF65-F5344CB8AC3E}">
        <p14:creationId xmlns:p14="http://schemas.microsoft.com/office/powerpoint/2010/main" val="1985789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582" y="656765"/>
            <a:ext cx="10058400" cy="5655088"/>
          </a:xfrm>
          <a:prstGeom prst="rect">
            <a:avLst/>
          </a:prstGeom>
          <a:ln w="76200">
            <a:solidFill>
              <a:srgbClr val="FF0000"/>
            </a:solidFill>
          </a:ln>
        </p:spPr>
      </p:pic>
    </p:spTree>
    <p:extLst>
      <p:ext uri="{BB962C8B-B14F-4D97-AF65-F5344CB8AC3E}">
        <p14:creationId xmlns:p14="http://schemas.microsoft.com/office/powerpoint/2010/main" val="39192933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877" y="997959"/>
            <a:ext cx="10058400" cy="5655088"/>
          </a:xfrm>
          <a:prstGeom prst="rect">
            <a:avLst/>
          </a:prstGeom>
          <a:ln w="76200">
            <a:solidFill>
              <a:srgbClr val="FF0000"/>
            </a:solidFill>
          </a:ln>
        </p:spPr>
      </p:pic>
      <p:sp>
        <p:nvSpPr>
          <p:cNvPr id="3" name="Rectangle 2"/>
          <p:cNvSpPr/>
          <p:nvPr/>
        </p:nvSpPr>
        <p:spPr>
          <a:xfrm>
            <a:off x="2398494" y="224697"/>
            <a:ext cx="2964914" cy="461665"/>
          </a:xfrm>
          <a:prstGeom prst="rect">
            <a:avLst/>
          </a:prstGeom>
          <a:solidFill>
            <a:srgbClr val="FFFF00"/>
          </a:solidFill>
          <a:ln w="76200">
            <a:solidFill>
              <a:schemeClr val="bg1"/>
            </a:solidFill>
          </a:ln>
        </p:spPr>
        <p:txBody>
          <a:bodyPr wrap="none">
            <a:spAutoFit/>
          </a:bodyPr>
          <a:lstStyle/>
          <a:p>
            <a:r>
              <a:rPr lang="en-US" sz="2400"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MODEL BUILDING</a:t>
            </a:r>
            <a:endParaRPr lang="en-US" sz="2400" dirty="0"/>
          </a:p>
        </p:txBody>
      </p:sp>
    </p:spTree>
    <p:extLst>
      <p:ext uri="{BB962C8B-B14F-4D97-AF65-F5344CB8AC3E}">
        <p14:creationId xmlns:p14="http://schemas.microsoft.com/office/powerpoint/2010/main" val="2216338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65983" y="184640"/>
            <a:ext cx="3339547" cy="782672"/>
          </a:xfrm>
          <a:solidFill>
            <a:srgbClr val="FFFF00"/>
          </a:solidFill>
          <a:ln w="57150">
            <a:solidFill>
              <a:schemeClr val="bg1"/>
            </a:solidFill>
          </a:ln>
        </p:spPr>
        <p:txBody>
          <a:bodyPr>
            <a:noAutofit/>
          </a:bodyPr>
          <a:lstStyle/>
          <a:p>
            <a:r>
              <a:rPr lang="en-US" sz="4000" dirty="0">
                <a:solidFill>
                  <a:srgbClr val="7030A0"/>
                </a:solidFill>
                <a:latin typeface="News706 BT" panose="02040804060705020204" pitchFamily="18" charset="0"/>
              </a:rPr>
              <a:t>                 </a:t>
            </a:r>
            <a:r>
              <a:rPr lang="en-US" sz="4000" b="1" dirty="0">
                <a:solidFill>
                  <a:srgbClr val="7030A0"/>
                </a:solidFill>
                <a:highlight>
                  <a:srgbClr val="FFFF00"/>
                </a:highlight>
                <a:latin typeface="News706 BT" panose="02040804060705020204" pitchFamily="18" charset="0"/>
                <a:cs typeface="Times New Roman" panose="02020603050405020304" pitchFamily="18" charset="0"/>
              </a:rPr>
              <a:t>ABSTRACT</a:t>
            </a:r>
          </a:p>
        </p:txBody>
      </p:sp>
      <p:sp>
        <p:nvSpPr>
          <p:cNvPr id="3" name="Subtitle 2"/>
          <p:cNvSpPr>
            <a:spLocks noGrp="1"/>
          </p:cNvSpPr>
          <p:nvPr>
            <p:ph type="subTitle" idx="1"/>
          </p:nvPr>
        </p:nvSpPr>
        <p:spPr>
          <a:xfrm>
            <a:off x="1592436" y="954948"/>
            <a:ext cx="10426889" cy="5718412"/>
          </a:xfrm>
        </p:spPr>
        <p:txBody>
          <a:bodyPr>
            <a:normAutofit lnSpcReduction="10000"/>
          </a:bodyPr>
          <a:lstStyle/>
          <a:p>
            <a:pPr algn="just">
              <a:lnSpc>
                <a:spcPct val="150000"/>
              </a:lnSpc>
              <a:spcBef>
                <a:spcPts val="0"/>
              </a:spcBef>
              <a:spcAft>
                <a:spcPts val="800"/>
              </a:spcAft>
            </a:pPr>
            <a:r>
              <a:rPr lang="en-US" cap="none"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Liver diseases averts the normal function of the liver. This disease is caused by an assortment of elements that harm the liver. Diagnosis of liver infection at the preliminary stage is important for better treatment. In today’s scenario devices like sensors are used for detection of infections. </a:t>
            </a:r>
          </a:p>
          <a:p>
            <a:pPr algn="just">
              <a:lnSpc>
                <a:spcPct val="150000"/>
              </a:lnSpc>
              <a:spcBef>
                <a:spcPts val="0"/>
              </a:spcBef>
              <a:spcAft>
                <a:spcPts val="800"/>
              </a:spcAft>
            </a:pPr>
            <a:r>
              <a:rPr lang="en-US" cap="none"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Accurate classification techniques are required for automatic identification of disease samples. This disease diagnosis is very costly and complicated. Therefore, the goal of this work is to evaluate the performance of different machine learning algorithms in order to reduce the high cost of liver disease diagnosis.</a:t>
            </a:r>
          </a:p>
          <a:p>
            <a:pPr algn="just">
              <a:lnSpc>
                <a:spcPct val="150000"/>
              </a:lnSpc>
              <a:spcBef>
                <a:spcPts val="0"/>
              </a:spcBef>
              <a:spcAft>
                <a:spcPts val="800"/>
              </a:spcAft>
            </a:pPr>
            <a:r>
              <a:rPr lang="en-US" cap="none"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b="1" cap="none"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This project compares various classification algorithms such as random forest, logistic regression, KNN, and ANN algorithm with an aim to identify the best technique</a:t>
            </a:r>
            <a:r>
              <a:rPr lang="en-US" cap="none"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Based on this study, random forest with the highest accuracy outperformed the other algorithms and can be further utilized in the prediction of liver disease and can be recommended to the user.</a:t>
            </a:r>
          </a:p>
          <a:p>
            <a:pPr marL="285750" indent="-285750">
              <a:buFont typeface="Wingdings" panose="05000000000000000000" pitchFamily="2" charset="2"/>
              <a:buChar char="Ø"/>
            </a:pPr>
            <a:endParaRPr lang="en-US" b="1" cap="none"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1478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5468" y="656765"/>
            <a:ext cx="10058400" cy="5655088"/>
          </a:xfrm>
          <a:prstGeom prst="rect">
            <a:avLst/>
          </a:prstGeom>
          <a:ln w="76200">
            <a:solidFill>
              <a:srgbClr val="FF0000"/>
            </a:solidFill>
          </a:ln>
        </p:spPr>
      </p:pic>
    </p:spTree>
    <p:extLst>
      <p:ext uri="{BB962C8B-B14F-4D97-AF65-F5344CB8AC3E}">
        <p14:creationId xmlns:p14="http://schemas.microsoft.com/office/powerpoint/2010/main" val="888125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2764" y="643118"/>
            <a:ext cx="10058400" cy="5655088"/>
          </a:xfrm>
          <a:prstGeom prst="rect">
            <a:avLst/>
          </a:prstGeom>
          <a:ln w="76200">
            <a:solidFill>
              <a:srgbClr val="FF0000"/>
            </a:solidFill>
          </a:ln>
        </p:spPr>
      </p:pic>
    </p:spTree>
    <p:extLst>
      <p:ext uri="{BB962C8B-B14F-4D97-AF65-F5344CB8AC3E}">
        <p14:creationId xmlns:p14="http://schemas.microsoft.com/office/powerpoint/2010/main" val="26831783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73" y="602174"/>
            <a:ext cx="10058400" cy="5655088"/>
          </a:xfrm>
          <a:prstGeom prst="rect">
            <a:avLst/>
          </a:prstGeom>
          <a:ln w="76200">
            <a:solidFill>
              <a:srgbClr val="FF0000"/>
            </a:solidFill>
          </a:ln>
        </p:spPr>
      </p:pic>
    </p:spTree>
    <p:extLst>
      <p:ext uri="{BB962C8B-B14F-4D97-AF65-F5344CB8AC3E}">
        <p14:creationId xmlns:p14="http://schemas.microsoft.com/office/powerpoint/2010/main" val="19893543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5468" y="670413"/>
            <a:ext cx="10058400" cy="5655088"/>
          </a:xfrm>
          <a:prstGeom prst="rect">
            <a:avLst/>
          </a:prstGeom>
          <a:ln w="76200">
            <a:solidFill>
              <a:srgbClr val="FF0000"/>
            </a:solidFill>
          </a:ln>
        </p:spPr>
      </p:pic>
    </p:spTree>
    <p:extLst>
      <p:ext uri="{BB962C8B-B14F-4D97-AF65-F5344CB8AC3E}">
        <p14:creationId xmlns:p14="http://schemas.microsoft.com/office/powerpoint/2010/main" val="3652209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582" y="602175"/>
            <a:ext cx="10058400" cy="5655088"/>
          </a:xfrm>
          <a:prstGeom prst="rect">
            <a:avLst/>
          </a:prstGeom>
          <a:ln w="76200">
            <a:solidFill>
              <a:srgbClr val="FF0000"/>
            </a:solidFill>
          </a:ln>
        </p:spPr>
      </p:pic>
    </p:spTree>
    <p:extLst>
      <p:ext uri="{BB962C8B-B14F-4D97-AF65-F5344CB8AC3E}">
        <p14:creationId xmlns:p14="http://schemas.microsoft.com/office/powerpoint/2010/main" val="8098444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582" y="725004"/>
            <a:ext cx="10058400" cy="5655088"/>
          </a:xfrm>
          <a:prstGeom prst="rect">
            <a:avLst/>
          </a:prstGeom>
          <a:ln w="76200">
            <a:solidFill>
              <a:srgbClr val="FF0000"/>
            </a:solidFill>
          </a:ln>
        </p:spPr>
      </p:pic>
    </p:spTree>
    <p:extLst>
      <p:ext uri="{BB962C8B-B14F-4D97-AF65-F5344CB8AC3E}">
        <p14:creationId xmlns:p14="http://schemas.microsoft.com/office/powerpoint/2010/main" val="16315187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1946" y="629470"/>
            <a:ext cx="10058400" cy="5655088"/>
          </a:xfrm>
          <a:prstGeom prst="rect">
            <a:avLst/>
          </a:prstGeom>
          <a:ln w="76200">
            <a:solidFill>
              <a:srgbClr val="FF0000"/>
            </a:solidFill>
          </a:ln>
        </p:spPr>
      </p:pic>
    </p:spTree>
    <p:extLst>
      <p:ext uri="{BB962C8B-B14F-4D97-AF65-F5344CB8AC3E}">
        <p14:creationId xmlns:p14="http://schemas.microsoft.com/office/powerpoint/2010/main" val="24671534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935" y="668741"/>
            <a:ext cx="10058400" cy="5655088"/>
          </a:xfrm>
          <a:prstGeom prst="rect">
            <a:avLst/>
          </a:prstGeom>
          <a:ln w="76200">
            <a:solidFill>
              <a:srgbClr val="FF0000"/>
            </a:solidFill>
          </a:ln>
        </p:spPr>
      </p:pic>
    </p:spTree>
    <p:extLst>
      <p:ext uri="{BB962C8B-B14F-4D97-AF65-F5344CB8AC3E}">
        <p14:creationId xmlns:p14="http://schemas.microsoft.com/office/powerpoint/2010/main" val="34159977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5594" y="670414"/>
            <a:ext cx="10058400" cy="5655088"/>
          </a:xfrm>
          <a:prstGeom prst="rect">
            <a:avLst/>
          </a:prstGeom>
          <a:ln w="76200" cap="sq">
            <a:solidFill>
              <a:srgbClr val="FF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637217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856698" y="622129"/>
            <a:ext cx="8151058" cy="591363"/>
          </a:xfrm>
          <a:prstGeom prst="rect">
            <a:avLst/>
          </a:prstGeom>
          <a:solidFill>
            <a:srgbClr val="FFFF00"/>
          </a:solidFill>
          <a:ln w="57150">
            <a:solidFill>
              <a:schemeClr val="bg1"/>
            </a:solidFill>
          </a:ln>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1945" y="1502927"/>
            <a:ext cx="10058400" cy="4966112"/>
          </a:xfrm>
          <a:prstGeom prst="rect">
            <a:avLst/>
          </a:prstGeom>
          <a:ln w="76200" cap="sq">
            <a:solidFill>
              <a:srgbClr val="FF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48515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E6B07E0-B53D-8B4B-0961-61266E928C2A}"/>
              </a:ext>
            </a:extLst>
          </p:cNvPr>
          <p:cNvSpPr txBox="1"/>
          <p:nvPr/>
        </p:nvSpPr>
        <p:spPr>
          <a:xfrm>
            <a:off x="3909390" y="119270"/>
            <a:ext cx="4147932" cy="671851"/>
          </a:xfrm>
          <a:prstGeom prst="rect">
            <a:avLst/>
          </a:prstGeom>
          <a:solidFill>
            <a:srgbClr val="FFFF00"/>
          </a:solidFill>
          <a:ln w="57150">
            <a:solidFill>
              <a:schemeClr val="bg1"/>
            </a:solidFill>
          </a:ln>
        </p:spPr>
        <p:txBody>
          <a:bodyPr wrap="square">
            <a:spAutoFit/>
          </a:bodyPr>
          <a:lstStyle/>
          <a:p>
            <a:pPr algn="ctr">
              <a:lnSpc>
                <a:spcPct val="150000"/>
              </a:lnSpc>
              <a:spcAft>
                <a:spcPts val="800"/>
              </a:spcAft>
              <a:tabLst>
                <a:tab pos="1885950" algn="l"/>
                <a:tab pos="2971800" algn="ctr"/>
              </a:tabLst>
            </a:pPr>
            <a:r>
              <a:rPr lang="en-US" sz="2800" b="1" dirty="0">
                <a:solidFill>
                  <a:srgbClr val="7030A0"/>
                </a:solidFill>
                <a:effectLst/>
                <a:latin typeface="Constantia" panose="02030602050306030303" pitchFamily="18" charset="0"/>
                <a:ea typeface="Calibri" panose="020F0502020204030204" pitchFamily="34" charset="0"/>
                <a:cs typeface="Latha" panose="020B0604020202020204" pitchFamily="34" charset="0"/>
              </a:rPr>
              <a:t>INTRODUCTION</a:t>
            </a:r>
          </a:p>
        </p:txBody>
      </p:sp>
      <p:sp>
        <p:nvSpPr>
          <p:cNvPr id="5" name="TextBox 4">
            <a:extLst>
              <a:ext uri="{FF2B5EF4-FFF2-40B4-BE49-F238E27FC236}">
                <a16:creationId xmlns:a16="http://schemas.microsoft.com/office/drawing/2014/main" id="{14AF1513-ABD1-5550-866A-505A2367AA3B}"/>
              </a:ext>
            </a:extLst>
          </p:cNvPr>
          <p:cNvSpPr txBox="1"/>
          <p:nvPr/>
        </p:nvSpPr>
        <p:spPr>
          <a:xfrm>
            <a:off x="1288774" y="791121"/>
            <a:ext cx="2156791" cy="461665"/>
          </a:xfrm>
          <a:prstGeom prst="rect">
            <a:avLst/>
          </a:prstGeom>
          <a:noFill/>
        </p:spPr>
        <p:txBody>
          <a:bodyPr wrap="square">
            <a:spAutoFit/>
          </a:bodyPr>
          <a:lstStyle/>
          <a:p>
            <a:r>
              <a:rPr lang="en-US" sz="2400" b="1" dirty="0">
                <a:effectLst/>
                <a:latin typeface="Constantia" panose="02030602050306030303" pitchFamily="18" charset="0"/>
                <a:ea typeface="Calibri" panose="020F0502020204030204" pitchFamily="34" charset="0"/>
              </a:rPr>
              <a:t>OVER VIEW: </a:t>
            </a:r>
            <a:endParaRPr lang="en-US" sz="2400" dirty="0">
              <a:latin typeface="Constantia" panose="02030602050306030303" pitchFamily="18" charset="0"/>
            </a:endParaRPr>
          </a:p>
        </p:txBody>
      </p:sp>
      <p:sp>
        <p:nvSpPr>
          <p:cNvPr id="7" name="TextBox 6">
            <a:extLst>
              <a:ext uri="{FF2B5EF4-FFF2-40B4-BE49-F238E27FC236}">
                <a16:creationId xmlns:a16="http://schemas.microsoft.com/office/drawing/2014/main" id="{ED998B57-147C-0655-58FD-C045CBC6E68F}"/>
              </a:ext>
            </a:extLst>
          </p:cNvPr>
          <p:cNvSpPr txBox="1"/>
          <p:nvPr/>
        </p:nvSpPr>
        <p:spPr>
          <a:xfrm>
            <a:off x="1288774" y="1431234"/>
            <a:ext cx="9909313" cy="4493538"/>
          </a:xfrm>
          <a:prstGeom prst="rect">
            <a:avLst/>
          </a:prstGeom>
          <a:noFill/>
        </p:spPr>
        <p:txBody>
          <a:bodyPr wrap="square">
            <a:spAutoFit/>
          </a:bodyPr>
          <a:lstStyle/>
          <a:p>
            <a:pPr algn="just"/>
            <a:r>
              <a:rPr lang="en-US" sz="2200" dirty="0">
                <a:solidFill>
                  <a:schemeClr val="bg1"/>
                </a:solidFill>
                <a:effectLst/>
                <a:latin typeface="Times New Roman" panose="02020603050405020304" pitchFamily="18" charset="0"/>
                <a:ea typeface="Calibri" panose="020F0502020204030204" pitchFamily="34" charset="0"/>
              </a:rPr>
              <a:t>                            </a:t>
            </a:r>
            <a:r>
              <a:rPr lang="en-US" sz="2200" dirty="0">
                <a:solidFill>
                  <a:srgbClr val="FFFF00"/>
                </a:solidFill>
                <a:effectLst/>
                <a:latin typeface="Times New Roman" panose="02020603050405020304" pitchFamily="18" charset="0"/>
                <a:ea typeface="Calibri" panose="020F0502020204030204" pitchFamily="34" charset="0"/>
              </a:rPr>
              <a:t>Liver disease is a significant health concern worldwide, and early prediction of liver disease can greatly aid in effective management and treatment</a:t>
            </a:r>
            <a:r>
              <a:rPr lang="en-US" sz="2200" dirty="0">
                <a:solidFill>
                  <a:schemeClr val="bg1"/>
                </a:solidFill>
                <a:effectLst/>
                <a:latin typeface="Times New Roman" panose="02020603050405020304" pitchFamily="18" charset="0"/>
                <a:ea typeface="Calibri" panose="020F0502020204030204" pitchFamily="34" charset="0"/>
              </a:rPr>
              <a:t>. Machine learning algorithms, which are a type of artificial intelligence, have shown great potential in predicting liver disease by analyzing large amounts of data. </a:t>
            </a:r>
          </a:p>
          <a:p>
            <a:pPr algn="just"/>
            <a:r>
              <a:rPr lang="en-US" sz="2200" dirty="0">
                <a:solidFill>
                  <a:schemeClr val="bg1"/>
                </a:solidFill>
                <a:latin typeface="Times New Roman" panose="02020603050405020304" pitchFamily="18" charset="0"/>
                <a:ea typeface="Calibri" panose="020F0502020204030204" pitchFamily="34" charset="0"/>
              </a:rPr>
              <a:t>             </a:t>
            </a:r>
          </a:p>
          <a:p>
            <a:pPr algn="just"/>
            <a:r>
              <a:rPr lang="en-US" sz="2200" dirty="0">
                <a:solidFill>
                  <a:schemeClr val="bg1"/>
                </a:solidFill>
                <a:latin typeface="Times New Roman" panose="02020603050405020304" pitchFamily="18" charset="0"/>
                <a:ea typeface="Calibri" panose="020F0502020204030204" pitchFamily="34" charset="0"/>
              </a:rPr>
              <a:t>           </a:t>
            </a:r>
            <a:r>
              <a:rPr lang="en-US" sz="2200" dirty="0">
                <a:solidFill>
                  <a:schemeClr val="bg1"/>
                </a:solidFill>
                <a:effectLst/>
                <a:latin typeface="Times New Roman" panose="02020603050405020304" pitchFamily="18" charset="0"/>
                <a:ea typeface="Calibri" panose="020F0502020204030204" pitchFamily="34" charset="0"/>
              </a:rPr>
              <a:t> Liver disease prediction using machine learning algorithms typically involves several steps. First, a dataset containing relevant features or variables, such as patient age, gender, liver function tests, imaging findings, and medical history, is collected. </a:t>
            </a:r>
            <a:endParaRPr lang="en-US" sz="2200" dirty="0">
              <a:solidFill>
                <a:schemeClr val="bg1"/>
              </a:solidFill>
              <a:latin typeface="Times New Roman" panose="02020603050405020304" pitchFamily="18" charset="0"/>
              <a:ea typeface="Calibri" panose="020F0502020204030204" pitchFamily="34" charset="0"/>
            </a:endParaRPr>
          </a:p>
          <a:p>
            <a:pPr algn="just"/>
            <a:endParaRPr lang="en-US" sz="2200" dirty="0">
              <a:solidFill>
                <a:schemeClr val="bg1"/>
              </a:solidFill>
              <a:effectLst/>
              <a:latin typeface="Times New Roman" panose="02020603050405020304" pitchFamily="18" charset="0"/>
              <a:ea typeface="Calibri" panose="020F0502020204030204" pitchFamily="34" charset="0"/>
            </a:endParaRPr>
          </a:p>
          <a:p>
            <a:pPr algn="just"/>
            <a:r>
              <a:rPr lang="en-US" sz="2200" dirty="0">
                <a:solidFill>
                  <a:schemeClr val="bg1"/>
                </a:solidFill>
                <a:effectLst/>
                <a:latin typeface="Times New Roman" panose="02020603050405020304" pitchFamily="18" charset="0"/>
                <a:ea typeface="Calibri" panose="020F0502020204030204" pitchFamily="34" charset="0"/>
              </a:rPr>
              <a:t>                This dataset is then used to train and evaluate different machine learning algorithms. </a:t>
            </a:r>
            <a:r>
              <a:rPr lang="en-US" sz="2200" dirty="0">
                <a:solidFill>
                  <a:srgbClr val="FFFF00"/>
                </a:solidFill>
                <a:effectLst/>
                <a:latin typeface="Times New Roman" panose="02020603050405020304" pitchFamily="18" charset="0"/>
                <a:ea typeface="Calibri" panose="020F0502020204030204" pitchFamily="34" charset="0"/>
              </a:rPr>
              <a:t>There are several commonly used machine learning algorithms for liver disease prediction, including logistic regression, decision trees,  random forests.</a:t>
            </a:r>
          </a:p>
          <a:p>
            <a:pPr algn="just"/>
            <a:endParaRPr lang="en-US" sz="2200" dirty="0">
              <a:solidFill>
                <a:schemeClr val="bg1"/>
              </a:solidFill>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1088976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1003" y="670414"/>
            <a:ext cx="10058400" cy="5655088"/>
          </a:xfrm>
          <a:prstGeom prst="rect">
            <a:avLst/>
          </a:prstGeom>
          <a:ln w="76200" cap="sq">
            <a:solidFill>
              <a:srgbClr val="FF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659841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696" y="643117"/>
            <a:ext cx="10058400" cy="5655088"/>
          </a:xfrm>
          <a:prstGeom prst="rect">
            <a:avLst/>
          </a:prstGeom>
          <a:ln w="76200" cap="sq">
            <a:solidFill>
              <a:srgbClr val="FF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595900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2764" y="711357"/>
            <a:ext cx="10058400" cy="5655088"/>
          </a:xfrm>
          <a:prstGeom prst="rect">
            <a:avLst/>
          </a:prstGeom>
          <a:ln w="76200" cap="sq">
            <a:solidFill>
              <a:srgbClr val="FF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249888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1334" y="601456"/>
            <a:ext cx="10058400" cy="5655088"/>
          </a:xfrm>
          <a:prstGeom prst="rect">
            <a:avLst/>
          </a:prstGeom>
          <a:ln w="76200" cap="sq">
            <a:solidFill>
              <a:srgbClr val="FF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102071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12559" y="783531"/>
            <a:ext cx="3456732" cy="591363"/>
          </a:xfrm>
          <a:prstGeom prst="rect">
            <a:avLst/>
          </a:prstGeom>
          <a:solidFill>
            <a:srgbClr val="FFFF00"/>
          </a:solidFill>
          <a:ln w="57150">
            <a:solidFill>
              <a:schemeClr val="bg1"/>
            </a:solidFill>
          </a:ln>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2559" y="1815151"/>
            <a:ext cx="10005308" cy="2809461"/>
          </a:xfrm>
          <a:prstGeom prst="rect">
            <a:avLst/>
          </a:prstGeom>
          <a:solidFill>
            <a:srgbClr val="FFFF00"/>
          </a:solidFill>
          <a:ln w="76200" cap="sq">
            <a:solidFill>
              <a:srgbClr val="FF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844249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7BCDA0-50C9-2A9B-2559-FDD37C84F362}"/>
              </a:ext>
            </a:extLst>
          </p:cNvPr>
          <p:cNvPicPr>
            <a:picLocks noChangeAspect="1"/>
          </p:cNvPicPr>
          <p:nvPr/>
        </p:nvPicPr>
        <p:blipFill>
          <a:blip r:embed="rId2"/>
          <a:stretch>
            <a:fillRect/>
          </a:stretch>
        </p:blipFill>
        <p:spPr>
          <a:xfrm>
            <a:off x="2080591" y="1693734"/>
            <a:ext cx="8767798" cy="4760075"/>
          </a:xfrm>
          <a:prstGeom prst="rect">
            <a:avLst/>
          </a:prstGeom>
          <a:ln w="57150">
            <a:solidFill>
              <a:schemeClr val="bg1"/>
            </a:solidFill>
          </a:ln>
        </p:spPr>
      </p:pic>
      <p:sp>
        <p:nvSpPr>
          <p:cNvPr id="4" name="TextBox 3">
            <a:extLst>
              <a:ext uri="{FF2B5EF4-FFF2-40B4-BE49-F238E27FC236}">
                <a16:creationId xmlns:a16="http://schemas.microsoft.com/office/drawing/2014/main" id="{08F3539D-CB7D-362A-9C3E-40850EB897D2}"/>
              </a:ext>
            </a:extLst>
          </p:cNvPr>
          <p:cNvSpPr txBox="1"/>
          <p:nvPr/>
        </p:nvSpPr>
        <p:spPr>
          <a:xfrm>
            <a:off x="1637678" y="1059990"/>
            <a:ext cx="4237382" cy="400110"/>
          </a:xfrm>
          <a:prstGeom prst="rect">
            <a:avLst/>
          </a:prstGeom>
          <a:noFill/>
        </p:spPr>
        <p:txBody>
          <a:bodyPr wrap="square">
            <a:spAutoFit/>
          </a:bodyPr>
          <a:lstStyle/>
          <a:p>
            <a:r>
              <a:rPr lang="en-US" sz="2000" b="1" dirty="0">
                <a:effectLst/>
                <a:latin typeface="Constantia" panose="02030602050306030303" pitchFamily="18" charset="0"/>
                <a:ea typeface="Calibri" panose="020F0502020204030204" pitchFamily="34" charset="0"/>
              </a:rPr>
              <a:t>LIVER DISEASE PREDICTION</a:t>
            </a:r>
            <a:endParaRPr lang="en-US" sz="2000" dirty="0">
              <a:latin typeface="Constantia" panose="02030602050306030303" pitchFamily="18" charset="0"/>
            </a:endParaRPr>
          </a:p>
        </p:txBody>
      </p:sp>
      <p:sp>
        <p:nvSpPr>
          <p:cNvPr id="6" name="TextBox 5">
            <a:extLst>
              <a:ext uri="{FF2B5EF4-FFF2-40B4-BE49-F238E27FC236}">
                <a16:creationId xmlns:a16="http://schemas.microsoft.com/office/drawing/2014/main" id="{7F575CF2-A6E6-1F32-D08F-0C73A99D4A9A}"/>
              </a:ext>
            </a:extLst>
          </p:cNvPr>
          <p:cNvSpPr txBox="1"/>
          <p:nvPr/>
        </p:nvSpPr>
        <p:spPr>
          <a:xfrm>
            <a:off x="2080591" y="281729"/>
            <a:ext cx="2179983" cy="584775"/>
          </a:xfrm>
          <a:prstGeom prst="rect">
            <a:avLst/>
          </a:prstGeom>
          <a:solidFill>
            <a:srgbClr val="FFFF00"/>
          </a:solidFill>
          <a:ln w="57150">
            <a:solidFill>
              <a:schemeClr val="bg1"/>
            </a:solidFill>
          </a:ln>
        </p:spPr>
        <p:txBody>
          <a:bodyPr wrap="square">
            <a:spAutoFit/>
          </a:bodyPr>
          <a:lstStyle/>
          <a:p>
            <a:r>
              <a:rPr lang="en-US" sz="3200" b="1" dirty="0">
                <a:solidFill>
                  <a:srgbClr val="002060"/>
                </a:solidFill>
              </a:rPr>
              <a:t>   </a:t>
            </a:r>
            <a:r>
              <a:rPr lang="en-US" sz="3200" b="1" dirty="0">
                <a:solidFill>
                  <a:srgbClr val="002060"/>
                </a:solidFill>
                <a:latin typeface="Times New Roman" panose="02020603050405020304" pitchFamily="18" charset="0"/>
                <a:cs typeface="Times New Roman" panose="02020603050405020304" pitchFamily="18" charset="0"/>
              </a:rPr>
              <a:t>RESULT</a:t>
            </a:r>
          </a:p>
        </p:txBody>
      </p:sp>
    </p:spTree>
    <p:extLst>
      <p:ext uri="{BB962C8B-B14F-4D97-AF65-F5344CB8AC3E}">
        <p14:creationId xmlns:p14="http://schemas.microsoft.com/office/powerpoint/2010/main" val="14078889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EE8BAC-CE47-7B8E-AE7C-50DCC54883B6}"/>
              </a:ext>
            </a:extLst>
          </p:cNvPr>
          <p:cNvPicPr>
            <a:picLocks noChangeAspect="1"/>
          </p:cNvPicPr>
          <p:nvPr/>
        </p:nvPicPr>
        <p:blipFill>
          <a:blip r:embed="rId2"/>
          <a:stretch>
            <a:fillRect/>
          </a:stretch>
        </p:blipFill>
        <p:spPr>
          <a:xfrm>
            <a:off x="1990725" y="516500"/>
            <a:ext cx="8796338" cy="5825000"/>
          </a:xfrm>
          <a:prstGeom prst="rect">
            <a:avLst/>
          </a:prstGeom>
          <a:ln w="57150">
            <a:solidFill>
              <a:schemeClr val="bg1"/>
            </a:solidFill>
          </a:ln>
        </p:spPr>
      </p:pic>
    </p:spTree>
    <p:extLst>
      <p:ext uri="{BB962C8B-B14F-4D97-AF65-F5344CB8AC3E}">
        <p14:creationId xmlns:p14="http://schemas.microsoft.com/office/powerpoint/2010/main" val="39666313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5E3DC3-85C6-EC2B-B658-079102CC65F8}"/>
              </a:ext>
            </a:extLst>
          </p:cNvPr>
          <p:cNvPicPr>
            <a:picLocks noChangeAspect="1"/>
          </p:cNvPicPr>
          <p:nvPr/>
        </p:nvPicPr>
        <p:blipFill>
          <a:blip r:embed="rId2"/>
          <a:stretch>
            <a:fillRect/>
          </a:stretch>
        </p:blipFill>
        <p:spPr>
          <a:xfrm>
            <a:off x="1526275" y="528638"/>
            <a:ext cx="9139450" cy="5541844"/>
          </a:xfrm>
          <a:prstGeom prst="rect">
            <a:avLst/>
          </a:prstGeom>
          <a:ln w="57150">
            <a:solidFill>
              <a:schemeClr val="bg1"/>
            </a:solidFill>
          </a:ln>
        </p:spPr>
      </p:pic>
    </p:spTree>
    <p:extLst>
      <p:ext uri="{BB962C8B-B14F-4D97-AF65-F5344CB8AC3E}">
        <p14:creationId xmlns:p14="http://schemas.microsoft.com/office/powerpoint/2010/main" val="6027454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71609" y="275226"/>
            <a:ext cx="3100829" cy="512845"/>
          </a:xfrm>
          <a:solidFill>
            <a:srgbClr val="FFFF00"/>
          </a:solidFill>
          <a:ln w="57150">
            <a:solidFill>
              <a:schemeClr val="bg1"/>
            </a:solidFill>
          </a:ln>
        </p:spPr>
        <p:txBody>
          <a:bodyPr>
            <a:noAutofit/>
          </a:bodyPr>
          <a:lstStyle/>
          <a:p>
            <a:r>
              <a:rPr lang="en-US" sz="3200" b="1" dirty="0">
                <a:latin typeface="Times New Roman" panose="02020603050405020304" pitchFamily="18" charset="0"/>
                <a:cs typeface="Times New Roman" panose="02020603050405020304" pitchFamily="18" charset="0"/>
              </a:rPr>
              <a:t> </a:t>
            </a:r>
            <a:r>
              <a:rPr lang="en-US" sz="3200" b="1" dirty="0">
                <a:solidFill>
                  <a:srgbClr val="002060"/>
                </a:solidFill>
                <a:highlight>
                  <a:srgbClr val="FFFF00"/>
                </a:highlight>
                <a:latin typeface="Times New Roman" panose="02020603050405020304" pitchFamily="18" charset="0"/>
                <a:cs typeface="Times New Roman" panose="02020603050405020304" pitchFamily="18" charset="0"/>
              </a:rPr>
              <a:t>CONCLUSION</a:t>
            </a:r>
          </a:p>
        </p:txBody>
      </p:sp>
      <p:sp>
        <p:nvSpPr>
          <p:cNvPr id="3" name="Subtitle 2"/>
          <p:cNvSpPr>
            <a:spLocks noGrp="1"/>
          </p:cNvSpPr>
          <p:nvPr>
            <p:ph type="subTitle" idx="1"/>
          </p:nvPr>
        </p:nvSpPr>
        <p:spPr>
          <a:xfrm>
            <a:off x="1961322" y="1245704"/>
            <a:ext cx="9925878" cy="5110729"/>
          </a:xfrm>
        </p:spPr>
        <p:txBody>
          <a:bodyPr>
            <a:noAutofit/>
          </a:bodyPr>
          <a:lstStyle/>
          <a:p>
            <a:pPr algn="just"/>
            <a:r>
              <a:rPr lang="en-US" sz="2400" cap="none" dirty="0">
                <a:solidFill>
                  <a:schemeClr val="bg1"/>
                </a:solidFill>
                <a:latin typeface="Times New Roman" panose="02020603050405020304" pitchFamily="18" charset="0"/>
                <a:cs typeface="Times New Roman" panose="02020603050405020304" pitchFamily="18" charset="0"/>
              </a:rPr>
              <a:t>                                     In conclusion, the use of machine learning methods in the analysis of liver patients has shown promising results in improving the accuracy and efficiency of diagnosis and prognosis. </a:t>
            </a:r>
          </a:p>
          <a:p>
            <a:pPr algn="just"/>
            <a:r>
              <a:rPr lang="en-US" sz="2400" cap="none" dirty="0">
                <a:solidFill>
                  <a:schemeClr val="bg1"/>
                </a:solidFill>
                <a:latin typeface="Times New Roman" panose="02020603050405020304" pitchFamily="18" charset="0"/>
                <a:cs typeface="Times New Roman" panose="02020603050405020304" pitchFamily="18" charset="0"/>
              </a:rPr>
              <a:t>                 Various studies have explored different techniques such as decision trees, artificial neural networks, support vector machines, and random forests, among others, in predicting liver disease severity, identifying potential biomarkers, and detecting liver cancer. </a:t>
            </a:r>
          </a:p>
          <a:p>
            <a:pPr algn="just"/>
            <a:r>
              <a:rPr lang="en-US" sz="2400" cap="none" dirty="0">
                <a:solidFill>
                  <a:schemeClr val="bg1"/>
                </a:solidFill>
                <a:latin typeface="Times New Roman" panose="02020603050405020304" pitchFamily="18" charset="0"/>
                <a:cs typeface="Times New Roman" panose="02020603050405020304" pitchFamily="18" charset="0"/>
              </a:rPr>
              <a:t>            Overall, the integration of machine learning into liver patient analysis holds great potential for advancing our understanding and management of liver diseases.</a:t>
            </a:r>
          </a:p>
        </p:txBody>
      </p:sp>
    </p:spTree>
    <p:extLst>
      <p:ext uri="{BB962C8B-B14F-4D97-AF65-F5344CB8AC3E}">
        <p14:creationId xmlns:p14="http://schemas.microsoft.com/office/powerpoint/2010/main" val="15142230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526982-2034-123A-5C10-DA34070E2882}"/>
              </a:ext>
            </a:extLst>
          </p:cNvPr>
          <p:cNvSpPr txBox="1"/>
          <p:nvPr/>
        </p:nvSpPr>
        <p:spPr>
          <a:xfrm>
            <a:off x="3445150" y="228600"/>
            <a:ext cx="4970188" cy="523220"/>
          </a:xfrm>
          <a:prstGeom prst="rect">
            <a:avLst/>
          </a:prstGeom>
          <a:solidFill>
            <a:srgbClr val="FFFF00"/>
          </a:solidFill>
          <a:ln w="57150">
            <a:solidFill>
              <a:schemeClr val="bg1"/>
            </a:solidFill>
          </a:ln>
        </p:spPr>
        <p:txBody>
          <a:bodyPr wrap="square">
            <a:spAutoFit/>
          </a:bodyPr>
          <a:lstStyle/>
          <a:p>
            <a:r>
              <a:rPr lang="en-US" sz="28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FUTURE ENHANCEMENTS</a:t>
            </a:r>
            <a:endParaRPr lang="en-US" sz="2800" b="1" dirty="0">
              <a:solidFill>
                <a:srgbClr val="00206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40234CA-C443-3702-1267-9BEF2DCE5F4F}"/>
              </a:ext>
            </a:extLst>
          </p:cNvPr>
          <p:cNvSpPr txBox="1"/>
          <p:nvPr/>
        </p:nvSpPr>
        <p:spPr>
          <a:xfrm>
            <a:off x="1156096" y="751820"/>
            <a:ext cx="9879807" cy="6119945"/>
          </a:xfrm>
          <a:prstGeom prst="rect">
            <a:avLst/>
          </a:prstGeom>
          <a:noFill/>
        </p:spPr>
        <p:txBody>
          <a:bodyPr wrap="square">
            <a:spAutoFit/>
          </a:bodyPr>
          <a:lstStyle/>
          <a:p>
            <a:pPr algn="just">
              <a:lnSpc>
                <a:spcPct val="150000"/>
              </a:lnSpc>
            </a:pPr>
            <a:r>
              <a:rPr lang="en-US" sz="2400" b="0" dirty="0">
                <a:solidFill>
                  <a:srgbClr val="000000"/>
                </a:solidFill>
                <a:effectLst/>
                <a:latin typeface="Times New Roman" panose="02020603050405020304" pitchFamily="18" charset="0"/>
                <a:ea typeface="Times New Roman" panose="02020603050405020304" pitchFamily="18" charset="0"/>
              </a:rPr>
              <a:t>                        Here are some potential future enhancements for a liver patient analysis and prediction project that uses classification algorithms such as Random Forest, Logistic Regression, KNN, and ANN:</a:t>
            </a:r>
          </a:p>
          <a:p>
            <a:pPr algn="just">
              <a:lnSpc>
                <a:spcPct val="150000"/>
              </a:lnSpc>
            </a:pPr>
            <a:r>
              <a:rPr lang="en-US" sz="2400" b="0" dirty="0">
                <a:solidFill>
                  <a:srgbClr val="FFFF00"/>
                </a:solidFill>
                <a:effectLst/>
                <a:latin typeface="Times New Roman" panose="02020603050405020304" pitchFamily="18" charset="0"/>
                <a:ea typeface="Times New Roman" panose="02020603050405020304" pitchFamily="18" charset="0"/>
              </a:rPr>
              <a:t>Feature Engineering</a:t>
            </a:r>
            <a:r>
              <a:rPr lang="en-US" sz="2400" b="0" dirty="0">
                <a:solidFill>
                  <a:srgbClr val="000000"/>
                </a:solidFill>
                <a:effectLst/>
                <a:latin typeface="Times New Roman" panose="02020603050405020304" pitchFamily="18" charset="0"/>
                <a:ea typeface="Times New Roman" panose="02020603050405020304" pitchFamily="18" charset="0"/>
              </a:rPr>
              <a:t>: Feature engineering is the process of selecting, transforming, and creating new features from the raw data to improve the performance of machine learning models. In the future, you could explore different feature engineering techniques to extract more relevant features from the liver patient data. This could include domain-specific feature engineering, such as incorporating liver-specific biomarkers or clinical indicators, or exploring advanced feature extraction techniques such as deep feature learning or feature selection algorithms</a:t>
            </a:r>
            <a:endParaRPr lang="en-US" sz="240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939071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739B99-10AB-02B9-E1A4-13C2C47ED0E1}"/>
              </a:ext>
            </a:extLst>
          </p:cNvPr>
          <p:cNvSpPr txBox="1"/>
          <p:nvPr/>
        </p:nvSpPr>
        <p:spPr>
          <a:xfrm>
            <a:off x="1288773" y="512154"/>
            <a:ext cx="2859156" cy="523220"/>
          </a:xfrm>
          <a:prstGeom prst="rect">
            <a:avLst/>
          </a:prstGeom>
          <a:noFill/>
        </p:spPr>
        <p:txBody>
          <a:bodyPr wrap="square">
            <a:spAutoFit/>
          </a:bodyPr>
          <a:lstStyle/>
          <a:p>
            <a:r>
              <a:rPr lang="en-US" sz="2800" b="1" dirty="0">
                <a:effectLst/>
                <a:latin typeface="Times New Roman" panose="02020603050405020304" pitchFamily="18" charset="0"/>
                <a:ea typeface="Calibri" panose="020F0502020204030204" pitchFamily="34" charset="0"/>
              </a:rPr>
              <a:t> </a:t>
            </a:r>
            <a:r>
              <a:rPr lang="en-US" sz="2800" b="1" dirty="0">
                <a:effectLst/>
                <a:latin typeface="Constantia" panose="02030602050306030303" pitchFamily="18" charset="0"/>
                <a:ea typeface="Calibri" panose="020F0502020204030204" pitchFamily="34" charset="0"/>
              </a:rPr>
              <a:t>PURPOSE</a:t>
            </a:r>
            <a:endParaRPr lang="en-US" sz="2800" dirty="0">
              <a:latin typeface="Constantia" panose="02030602050306030303" pitchFamily="18" charset="0"/>
            </a:endParaRPr>
          </a:p>
        </p:txBody>
      </p:sp>
      <p:sp>
        <p:nvSpPr>
          <p:cNvPr id="5" name="TextBox 4">
            <a:extLst>
              <a:ext uri="{FF2B5EF4-FFF2-40B4-BE49-F238E27FC236}">
                <a16:creationId xmlns:a16="http://schemas.microsoft.com/office/drawing/2014/main" id="{3A767C8B-D584-7DBD-4FE3-EF37E40B2A08}"/>
              </a:ext>
            </a:extLst>
          </p:cNvPr>
          <p:cNvSpPr txBox="1"/>
          <p:nvPr/>
        </p:nvSpPr>
        <p:spPr>
          <a:xfrm>
            <a:off x="1179444" y="1116591"/>
            <a:ext cx="10190922" cy="5218993"/>
          </a:xfrm>
          <a:prstGeom prst="rect">
            <a:avLst/>
          </a:prstGeom>
          <a:noFill/>
        </p:spPr>
        <p:txBody>
          <a:bodyPr wrap="square">
            <a:spAutoFit/>
          </a:bodyPr>
          <a:lstStyle/>
          <a:p>
            <a:pPr algn="just">
              <a:lnSpc>
                <a:spcPct val="150000"/>
              </a:lnSpc>
              <a:spcAft>
                <a:spcPts val="800"/>
              </a:spcAft>
            </a:pPr>
            <a:r>
              <a:rPr lang="en-US" sz="2200" dirty="0">
                <a:solidFill>
                  <a:srgbClr val="FFFF00"/>
                </a:solidFill>
                <a:effectLst/>
                <a:latin typeface="Times New Roman" panose="02020603050405020304" pitchFamily="18" charset="0"/>
                <a:ea typeface="Calibri" panose="020F0502020204030204" pitchFamily="34" charset="0"/>
                <a:cs typeface="Latha" panose="020B0604020202020204" pitchFamily="34" charset="0"/>
              </a:rPr>
              <a:t>                 Liver disease prediction using machine learning algorithms has several potential benefits. It can help clinicians identify individuals at high risk for liver disease, allowing for early intervention and preventive measures.</a:t>
            </a:r>
            <a:r>
              <a:rPr lang="en-US" sz="2200" dirty="0">
                <a:solidFill>
                  <a:schemeClr val="bg1"/>
                </a:solidFill>
                <a:effectLst/>
                <a:latin typeface="Times New Roman" panose="02020603050405020304" pitchFamily="18" charset="0"/>
                <a:ea typeface="Calibri" panose="020F0502020204030204" pitchFamily="34" charset="0"/>
                <a:cs typeface="Latha" panose="020B0604020202020204" pitchFamily="34" charset="0"/>
              </a:rPr>
              <a:t> It can also assist in determining the optimal treatment plan for patients with liver disease and monitor disease progression over time. </a:t>
            </a:r>
          </a:p>
          <a:p>
            <a:pPr algn="just">
              <a:lnSpc>
                <a:spcPct val="150000"/>
              </a:lnSpc>
              <a:spcAft>
                <a:spcPts val="800"/>
              </a:spcAft>
            </a:pPr>
            <a:r>
              <a:rPr lang="en-US" sz="2200" dirty="0">
                <a:solidFill>
                  <a:schemeClr val="bg1"/>
                </a:solidFill>
                <a:effectLst/>
                <a:latin typeface="Times New Roman" panose="02020603050405020304" pitchFamily="18" charset="0"/>
                <a:ea typeface="Calibri" panose="020F0502020204030204" pitchFamily="34" charset="0"/>
                <a:cs typeface="Latha" panose="020B0604020202020204" pitchFamily="34" charset="0"/>
              </a:rPr>
              <a:t>However, there are also limitations to using machine learning algorithms for liver disease prediction. The quality and representativeness of the dataset used for training and testing the algorithms can greatly impact their performance. Additionally, machine learning algorithms are not a substitute for clinical judgment and should be used in conjunction with other diagnostic tools and medical expertise.</a:t>
            </a:r>
            <a:endParaRPr lang="en-US" sz="2200" dirty="0">
              <a:solidFill>
                <a:schemeClr val="bg1"/>
              </a:solidFill>
              <a:effectLst/>
              <a:latin typeface="Calibri" panose="020F0502020204030204" pitchFamily="34" charset="0"/>
              <a:ea typeface="Calibri" panose="020F0502020204030204" pitchFamily="34" charset="0"/>
              <a:cs typeface="Latha" panose="020B0604020202020204" pitchFamily="34" charset="0"/>
            </a:endParaRPr>
          </a:p>
        </p:txBody>
      </p:sp>
    </p:spTree>
    <p:extLst>
      <p:ext uri="{BB962C8B-B14F-4D97-AF65-F5344CB8AC3E}">
        <p14:creationId xmlns:p14="http://schemas.microsoft.com/office/powerpoint/2010/main" val="4565424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1C4D82-F0C9-82B9-24FE-B21E491E7D78}"/>
              </a:ext>
            </a:extLst>
          </p:cNvPr>
          <p:cNvSpPr txBox="1"/>
          <p:nvPr/>
        </p:nvSpPr>
        <p:spPr>
          <a:xfrm>
            <a:off x="1298713" y="0"/>
            <a:ext cx="10058400" cy="6974417"/>
          </a:xfrm>
          <a:prstGeom prst="rect">
            <a:avLst/>
          </a:prstGeom>
          <a:noFill/>
        </p:spPr>
        <p:txBody>
          <a:bodyPr wrap="square">
            <a:spAutoFit/>
          </a:bodyPr>
          <a:lstStyle/>
          <a:p>
            <a:pPr algn="just"/>
            <a:endParaRPr lang="en-US" sz="2300" dirty="0">
              <a:solidFill>
                <a:srgbClr val="000000"/>
              </a:solidFill>
              <a:effectLst/>
              <a:latin typeface="Calibri" panose="020F0502020204030204" pitchFamily="34" charset="0"/>
              <a:ea typeface="Calibri" panose="020F0502020204030204" pitchFamily="34" charset="0"/>
              <a:cs typeface="Latha" panose="020B0604020202020204" pitchFamily="34" charset="0"/>
            </a:endParaRPr>
          </a:p>
          <a:p>
            <a:pPr algn="just"/>
            <a:endParaRPr lang="en-US" sz="2300" dirty="0">
              <a:solidFill>
                <a:srgbClr val="000000"/>
              </a:solidFill>
              <a:latin typeface="Calibri" panose="020F0502020204030204" pitchFamily="34" charset="0"/>
              <a:ea typeface="Calibri" panose="020F0502020204030204" pitchFamily="34" charset="0"/>
              <a:cs typeface="Latha" panose="020B0604020202020204" pitchFamily="34" charset="0"/>
            </a:endParaRPr>
          </a:p>
          <a:p>
            <a:pPr algn="just"/>
            <a:r>
              <a:rPr lang="en-US" sz="2300" b="0" dirty="0">
                <a:solidFill>
                  <a:srgbClr val="000000"/>
                </a:solidFill>
                <a:effectLst/>
                <a:latin typeface="Times New Roman" panose="02020603050405020304" pitchFamily="18" charset="0"/>
                <a:ea typeface="Times New Roman" panose="02020603050405020304" pitchFamily="18" charset="0"/>
              </a:rPr>
              <a:t> </a:t>
            </a:r>
            <a:r>
              <a:rPr lang="en-US" sz="2300" b="0" dirty="0">
                <a:solidFill>
                  <a:srgbClr val="FFFF00"/>
                </a:solidFill>
                <a:effectLst/>
                <a:latin typeface="Times New Roman" panose="02020603050405020304" pitchFamily="18" charset="0"/>
                <a:ea typeface="Times New Roman" panose="02020603050405020304" pitchFamily="18" charset="0"/>
              </a:rPr>
              <a:t>Model Ensemble</a:t>
            </a:r>
            <a:r>
              <a:rPr lang="en-US" sz="2300" b="0" dirty="0">
                <a:solidFill>
                  <a:srgbClr val="000000"/>
                </a:solidFill>
                <a:effectLst/>
                <a:latin typeface="Times New Roman" panose="02020603050405020304" pitchFamily="18" charset="0"/>
                <a:ea typeface="Times New Roman" panose="02020603050405020304" pitchFamily="18" charset="0"/>
              </a:rPr>
              <a:t>: Ensemble methods, such as stacking, bagging, and boosting, can often improve the prediction accuracy of machine learning models. In the future, you could explore ensemble techniques to combine the predictions of multiple classification algorithms, such as Random Forest, Logistic Regression, KNN, and ANN, to create a more robust and accurate prediction model for liver patient analysis. This could involve experimenting with different ensemble strategies and evaluating their performance on the dataset.</a:t>
            </a:r>
          </a:p>
          <a:p>
            <a:pPr algn="just"/>
            <a:endParaRPr lang="en-US" sz="2300" dirty="0">
              <a:solidFill>
                <a:srgbClr val="000000"/>
              </a:solidFill>
              <a:latin typeface="Calibri" panose="020F0502020204030204" pitchFamily="34" charset="0"/>
              <a:cs typeface="Latha" panose="020B0604020202020204" pitchFamily="34" charset="0"/>
            </a:endParaRPr>
          </a:p>
          <a:p>
            <a:pPr algn="just"/>
            <a:r>
              <a:rPr lang="en-US" sz="2300" b="0" dirty="0">
                <a:solidFill>
                  <a:srgbClr val="FFFF00"/>
                </a:solidFill>
                <a:effectLst/>
                <a:latin typeface="Times New Roman" panose="02020603050405020304" pitchFamily="18" charset="0"/>
                <a:ea typeface="Times New Roman" panose="02020603050405020304" pitchFamily="18" charset="0"/>
              </a:rPr>
              <a:t>Hyperparameter tuning: </a:t>
            </a:r>
            <a:r>
              <a:rPr lang="en-US" sz="2300" b="0" dirty="0">
                <a:solidFill>
                  <a:srgbClr val="000000"/>
                </a:solidFill>
                <a:effectLst/>
                <a:latin typeface="Times New Roman" panose="02020603050405020304" pitchFamily="18" charset="0"/>
                <a:ea typeface="Times New Roman" panose="02020603050405020304" pitchFamily="18" charset="0"/>
              </a:rPr>
              <a:t>hyperparameters are parameters of machine learning algorithms that are not learned during training but need to be tuned to optimize model performance. In the future, you could explore different hyperparameter tuning techniques, such as grid search, random search, or Bayesian optimization, to find the optimal hyperparameter settings for the classification algorithms used in your liver patient analysis project. This could help improve the performance and generalization of the models</a:t>
            </a:r>
            <a:endParaRPr lang="en-US" sz="2300" dirty="0">
              <a:solidFill>
                <a:srgbClr val="000000"/>
              </a:solidFill>
              <a:latin typeface="Calibri" panose="020F0502020204030204" pitchFamily="34" charset="0"/>
              <a:cs typeface="Latha" panose="020B0604020202020204" pitchFamily="34" charset="0"/>
            </a:endParaRPr>
          </a:p>
          <a:p>
            <a:pPr algn="just"/>
            <a:endParaRPr lang="en-US" sz="2300" dirty="0">
              <a:solidFill>
                <a:srgbClr val="000000"/>
              </a:solidFill>
              <a:latin typeface="Calibri" panose="020F0502020204030204" pitchFamily="34" charset="0"/>
              <a:cs typeface="Latha" panose="020B0604020202020204" pitchFamily="34" charset="0"/>
            </a:endParaRPr>
          </a:p>
          <a:p>
            <a:pPr algn="just"/>
            <a:endParaRPr lang="en-US" sz="2300" dirty="0"/>
          </a:p>
        </p:txBody>
      </p:sp>
    </p:spTree>
    <p:extLst>
      <p:ext uri="{BB962C8B-B14F-4D97-AF65-F5344CB8AC3E}">
        <p14:creationId xmlns:p14="http://schemas.microsoft.com/office/powerpoint/2010/main" val="2823005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3CF22D-3EB3-B636-5030-525A31CDA02C}"/>
              </a:ext>
            </a:extLst>
          </p:cNvPr>
          <p:cNvSpPr txBox="1"/>
          <p:nvPr/>
        </p:nvSpPr>
        <p:spPr>
          <a:xfrm>
            <a:off x="1129748" y="1452799"/>
            <a:ext cx="3415748" cy="752065"/>
          </a:xfrm>
          <a:prstGeom prst="rect">
            <a:avLst/>
          </a:prstGeom>
          <a:noFill/>
        </p:spPr>
        <p:txBody>
          <a:bodyPr wrap="square">
            <a:spAutoFit/>
          </a:bodyPr>
          <a:lstStyle/>
          <a:p>
            <a:pPr>
              <a:lnSpc>
                <a:spcPct val="150000"/>
              </a:lnSpc>
              <a:spcAft>
                <a:spcPts val="800"/>
              </a:spcAft>
            </a:pPr>
            <a:r>
              <a:rPr lang="en-US" sz="3200" b="1" dirty="0">
                <a:effectLst/>
                <a:latin typeface="Times New Roman" panose="02020603050405020304" pitchFamily="18" charset="0"/>
                <a:ea typeface="Calibri" panose="020F0502020204030204" pitchFamily="34" charset="0"/>
                <a:cs typeface="Latha" panose="020B0604020202020204" pitchFamily="34" charset="0"/>
              </a:rPr>
              <a:t>EMPATHY MAP</a:t>
            </a:r>
            <a:endParaRPr lang="en-US" sz="3200" dirty="0">
              <a:effectLst/>
              <a:latin typeface="Calibri" panose="020F0502020204030204" pitchFamily="34" charset="0"/>
              <a:ea typeface="Calibri" panose="020F0502020204030204" pitchFamily="34" charset="0"/>
              <a:cs typeface="Latha" panose="020B0604020202020204" pitchFamily="34" charset="0"/>
            </a:endParaRPr>
          </a:p>
        </p:txBody>
      </p:sp>
      <p:pic>
        <p:nvPicPr>
          <p:cNvPr id="6" name="Picture 5">
            <a:extLst>
              <a:ext uri="{FF2B5EF4-FFF2-40B4-BE49-F238E27FC236}">
                <a16:creationId xmlns:a16="http://schemas.microsoft.com/office/drawing/2014/main" id="{BD6B1B6B-A341-3735-DE87-5BC2752938E6}"/>
              </a:ext>
            </a:extLst>
          </p:cNvPr>
          <p:cNvPicPr>
            <a:picLocks noChangeAspect="1"/>
          </p:cNvPicPr>
          <p:nvPr/>
        </p:nvPicPr>
        <p:blipFill>
          <a:blip r:embed="rId2"/>
          <a:stretch>
            <a:fillRect/>
          </a:stretch>
        </p:blipFill>
        <p:spPr>
          <a:xfrm>
            <a:off x="4957140" y="1530898"/>
            <a:ext cx="2849219" cy="4847069"/>
          </a:xfrm>
          <a:prstGeom prst="rect">
            <a:avLst/>
          </a:prstGeom>
        </p:spPr>
      </p:pic>
      <p:sp>
        <p:nvSpPr>
          <p:cNvPr id="7" name="Rectangle 6">
            <a:extLst>
              <a:ext uri="{FF2B5EF4-FFF2-40B4-BE49-F238E27FC236}">
                <a16:creationId xmlns:a16="http://schemas.microsoft.com/office/drawing/2014/main" id="{12CFA277-F1CA-75E0-B252-9C50C9B3D991}"/>
              </a:ext>
            </a:extLst>
          </p:cNvPr>
          <p:cNvSpPr/>
          <p:nvPr/>
        </p:nvSpPr>
        <p:spPr>
          <a:xfrm>
            <a:off x="1702904" y="480033"/>
            <a:ext cx="8786192" cy="752065"/>
          </a:xfrm>
          <a:prstGeom prst="rect">
            <a:avLst/>
          </a:prstGeom>
          <a:solidFill>
            <a:srgbClr val="FFFF0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rgbClr val="FF0000"/>
                </a:solidFill>
                <a:effectLst/>
                <a:highlight>
                  <a:srgbClr val="FFFF00"/>
                </a:highlight>
                <a:latin typeface="Times New Roman" panose="02020603050405020304" pitchFamily="18" charset="0"/>
                <a:ea typeface="Calibri" panose="020F0502020204030204" pitchFamily="34" charset="0"/>
                <a:cs typeface="Latha" panose="020B0604020202020204" pitchFamily="34" charset="0"/>
              </a:rPr>
              <a:t>PROBLEM </a:t>
            </a:r>
            <a:r>
              <a:rPr lang="en-IN" sz="2800" b="1" dirty="0">
                <a:solidFill>
                  <a:srgbClr val="FF0000"/>
                </a:solidFill>
                <a:effectLst/>
                <a:highlight>
                  <a:srgbClr val="FFFF00"/>
                </a:highlight>
                <a:latin typeface="Constantia" panose="02030602050306030303" pitchFamily="18" charset="0"/>
                <a:ea typeface="Calibri" panose="020F0502020204030204" pitchFamily="34" charset="0"/>
                <a:cs typeface="Latha" panose="020B0604020202020204" pitchFamily="34" charset="0"/>
              </a:rPr>
              <a:t>DEFINITION</a:t>
            </a:r>
            <a:r>
              <a:rPr lang="en-IN" sz="2800" b="1" dirty="0">
                <a:solidFill>
                  <a:srgbClr val="FF0000"/>
                </a:solidFill>
                <a:effectLst/>
                <a:highlight>
                  <a:srgbClr val="FFFF00"/>
                </a:highlight>
                <a:latin typeface="Times New Roman" panose="02020603050405020304" pitchFamily="18" charset="0"/>
                <a:ea typeface="Calibri" panose="020F0502020204030204" pitchFamily="34" charset="0"/>
                <a:cs typeface="Latha" panose="020B0604020202020204" pitchFamily="34" charset="0"/>
              </a:rPr>
              <a:t> &amp; DESIGN THINKING</a:t>
            </a:r>
            <a:endParaRPr lang="en-US" sz="2800" dirty="0">
              <a:solidFill>
                <a:srgbClr val="FF0000"/>
              </a:solidFill>
              <a:effectLst/>
              <a:highlight>
                <a:srgbClr val="FFFF00"/>
              </a:highlight>
              <a:latin typeface="Calibri" panose="020F0502020204030204" pitchFamily="34" charset="0"/>
              <a:ea typeface="Calibri" panose="020F0502020204030204" pitchFamily="34" charset="0"/>
              <a:cs typeface="Latha" panose="020B0604020202020204" pitchFamily="34" charset="0"/>
            </a:endParaRPr>
          </a:p>
        </p:txBody>
      </p:sp>
    </p:spTree>
    <p:extLst>
      <p:ext uri="{BB962C8B-B14F-4D97-AF65-F5344CB8AC3E}">
        <p14:creationId xmlns:p14="http://schemas.microsoft.com/office/powerpoint/2010/main" val="34541991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F2A3A4-912C-4BC8-610F-20FE3CE963DE}"/>
              </a:ext>
            </a:extLst>
          </p:cNvPr>
          <p:cNvPicPr>
            <a:picLocks noChangeAspect="1"/>
          </p:cNvPicPr>
          <p:nvPr/>
        </p:nvPicPr>
        <p:blipFill>
          <a:blip r:embed="rId2"/>
          <a:stretch>
            <a:fillRect/>
          </a:stretch>
        </p:blipFill>
        <p:spPr>
          <a:xfrm>
            <a:off x="2756452" y="357809"/>
            <a:ext cx="6732105" cy="5897218"/>
          </a:xfrm>
          <a:prstGeom prst="rect">
            <a:avLst/>
          </a:prstGeom>
        </p:spPr>
      </p:pic>
    </p:spTree>
    <p:extLst>
      <p:ext uri="{BB962C8B-B14F-4D97-AF65-F5344CB8AC3E}">
        <p14:creationId xmlns:p14="http://schemas.microsoft.com/office/powerpoint/2010/main" val="1359779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1D2EC7-81E9-B941-0894-AF57EDCD0726}"/>
              </a:ext>
            </a:extLst>
          </p:cNvPr>
          <p:cNvSpPr txBox="1"/>
          <p:nvPr/>
        </p:nvSpPr>
        <p:spPr>
          <a:xfrm>
            <a:off x="1302026" y="597212"/>
            <a:ext cx="7841974" cy="584775"/>
          </a:xfrm>
          <a:prstGeom prst="rect">
            <a:avLst/>
          </a:prstGeom>
          <a:noFill/>
        </p:spPr>
        <p:txBody>
          <a:bodyPr wrap="square">
            <a:spAutoFit/>
          </a:bodyPr>
          <a:lstStyle/>
          <a:p>
            <a:r>
              <a:rPr lang="en-US" sz="3200" b="1" dirty="0">
                <a:effectLst/>
                <a:latin typeface="Constantia" panose="02030602050306030303" pitchFamily="18" charset="0"/>
                <a:ea typeface="Calibri" panose="020F0502020204030204" pitchFamily="34" charset="0"/>
              </a:rPr>
              <a:t>IDEATION &amp; BRAINSTORMING MAP</a:t>
            </a:r>
            <a:endParaRPr lang="en-US" sz="3200" dirty="0">
              <a:latin typeface="Constantia" panose="02030602050306030303" pitchFamily="18" charset="0"/>
            </a:endParaRPr>
          </a:p>
        </p:txBody>
      </p:sp>
      <p:pic>
        <p:nvPicPr>
          <p:cNvPr id="4" name="Picture 3">
            <a:extLst>
              <a:ext uri="{FF2B5EF4-FFF2-40B4-BE49-F238E27FC236}">
                <a16:creationId xmlns:a16="http://schemas.microsoft.com/office/drawing/2014/main" id="{2C5ABAFB-DD25-B5CC-9505-7E80CB3DDEE1}"/>
              </a:ext>
            </a:extLst>
          </p:cNvPr>
          <p:cNvPicPr>
            <a:picLocks noChangeAspect="1"/>
          </p:cNvPicPr>
          <p:nvPr/>
        </p:nvPicPr>
        <p:blipFill>
          <a:blip r:embed="rId2"/>
          <a:stretch>
            <a:fillRect/>
          </a:stretch>
        </p:blipFill>
        <p:spPr>
          <a:xfrm>
            <a:off x="1905956" y="1370736"/>
            <a:ext cx="2719052" cy="4890052"/>
          </a:xfrm>
          <a:prstGeom prst="rect">
            <a:avLst/>
          </a:prstGeom>
        </p:spPr>
      </p:pic>
      <p:pic>
        <p:nvPicPr>
          <p:cNvPr id="5" name="Picture 4">
            <a:extLst>
              <a:ext uri="{FF2B5EF4-FFF2-40B4-BE49-F238E27FC236}">
                <a16:creationId xmlns:a16="http://schemas.microsoft.com/office/drawing/2014/main" id="{4F80123D-A18B-88CE-A2F3-D95C03325C3B}"/>
              </a:ext>
            </a:extLst>
          </p:cNvPr>
          <p:cNvPicPr>
            <a:picLocks noChangeAspect="1"/>
          </p:cNvPicPr>
          <p:nvPr/>
        </p:nvPicPr>
        <p:blipFill>
          <a:blip r:embed="rId3"/>
          <a:stretch>
            <a:fillRect/>
          </a:stretch>
        </p:blipFill>
        <p:spPr>
          <a:xfrm>
            <a:off x="6393843" y="1370736"/>
            <a:ext cx="2346302" cy="4890052"/>
          </a:xfrm>
          <a:prstGeom prst="rect">
            <a:avLst/>
          </a:prstGeom>
        </p:spPr>
      </p:pic>
    </p:spTree>
    <p:extLst>
      <p:ext uri="{BB962C8B-B14F-4D97-AF65-F5344CB8AC3E}">
        <p14:creationId xmlns:p14="http://schemas.microsoft.com/office/powerpoint/2010/main" val="215008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3F37A6-7896-8FA7-634D-2E4D52B43F9E}"/>
              </a:ext>
            </a:extLst>
          </p:cNvPr>
          <p:cNvPicPr>
            <a:picLocks noChangeAspect="1"/>
          </p:cNvPicPr>
          <p:nvPr/>
        </p:nvPicPr>
        <p:blipFill>
          <a:blip r:embed="rId2"/>
          <a:stretch>
            <a:fillRect/>
          </a:stretch>
        </p:blipFill>
        <p:spPr>
          <a:xfrm>
            <a:off x="2192829" y="738808"/>
            <a:ext cx="2346448" cy="5380383"/>
          </a:xfrm>
          <a:prstGeom prst="rect">
            <a:avLst/>
          </a:prstGeom>
        </p:spPr>
      </p:pic>
      <p:pic>
        <p:nvPicPr>
          <p:cNvPr id="3" name="Picture 2">
            <a:extLst>
              <a:ext uri="{FF2B5EF4-FFF2-40B4-BE49-F238E27FC236}">
                <a16:creationId xmlns:a16="http://schemas.microsoft.com/office/drawing/2014/main" id="{2BD6ABA9-C813-0CA7-FB0F-54D4CBE8021C}"/>
              </a:ext>
            </a:extLst>
          </p:cNvPr>
          <p:cNvPicPr>
            <a:picLocks noChangeAspect="1"/>
          </p:cNvPicPr>
          <p:nvPr/>
        </p:nvPicPr>
        <p:blipFill>
          <a:blip r:embed="rId3"/>
          <a:stretch>
            <a:fillRect/>
          </a:stretch>
        </p:blipFill>
        <p:spPr>
          <a:xfrm>
            <a:off x="5837021" y="738808"/>
            <a:ext cx="4579188" cy="5380383"/>
          </a:xfrm>
          <a:prstGeom prst="rect">
            <a:avLst/>
          </a:prstGeom>
        </p:spPr>
      </p:pic>
    </p:spTree>
    <p:extLst>
      <p:ext uri="{BB962C8B-B14F-4D97-AF65-F5344CB8AC3E}">
        <p14:creationId xmlns:p14="http://schemas.microsoft.com/office/powerpoint/2010/main" val="365750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588</TotalTime>
  <Words>1538</Words>
  <Application>Microsoft Office PowerPoint</Application>
  <PresentationFormat>Widescreen</PresentationFormat>
  <Paragraphs>75</Paragraphs>
  <Slides>50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Arial</vt:lpstr>
      <vt:lpstr>Calibri</vt:lpstr>
      <vt:lpstr>Constantia</vt:lpstr>
      <vt:lpstr>News706 BT</vt:lpstr>
      <vt:lpstr>Times New Roman</vt:lpstr>
      <vt:lpstr>Tw Cen MT</vt:lpstr>
      <vt:lpstr>Wingdings</vt:lpstr>
      <vt:lpstr>Circuit</vt:lpstr>
      <vt:lpstr>A REVIEW OF LIVER PATIENT ANALYSIS METHODS USING MACHINE LEARNING</vt:lpstr>
      <vt:lpstr>PowerPoint Presentation</vt:lpstr>
      <vt:lpstr>                 ABSTRACT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MODULES</vt:lpstr>
      <vt:lpstr>  DATA COLLECTION &amp; PREPARATION</vt:lpstr>
      <vt:lpstr>PowerPoint Presentation</vt:lpstr>
      <vt:lpstr>   EXPLORATORY DATA ANALYSIS</vt:lpstr>
      <vt:lpstr>    MODEL BUILDING</vt:lpstr>
      <vt:lpstr>PERFORMENCE TESTING &amp; HYPERPARAMETER TUNING</vt:lpstr>
      <vt:lpstr>MODEL DEPLOYMENT</vt:lpstr>
      <vt:lpstr>                               SCREEN LAYOUT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CONCLUSION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REVIEW OF LIVER PATIENT ANALYSIS METHODS USING MACHINE LEARNING</dc:title>
  <dc:creator>Lenovo</dc:creator>
  <cp:lastModifiedBy>devi</cp:lastModifiedBy>
  <cp:revision>32</cp:revision>
  <dcterms:created xsi:type="dcterms:W3CDTF">2023-04-09T07:28:57Z</dcterms:created>
  <dcterms:modified xsi:type="dcterms:W3CDTF">2023-04-11T06:15:27Z</dcterms:modified>
</cp:coreProperties>
</file>